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6" r:id="rId2"/>
    <p:sldMasterId id="2147484009" r:id="rId3"/>
  </p:sldMasterIdLst>
  <p:notesMasterIdLst>
    <p:notesMasterId r:id="rId35"/>
  </p:notesMasterIdLst>
  <p:handoutMasterIdLst>
    <p:handoutMasterId r:id="rId36"/>
  </p:handoutMasterIdLst>
  <p:sldIdLst>
    <p:sldId id="263" r:id="rId4"/>
    <p:sldId id="450" r:id="rId5"/>
    <p:sldId id="451" r:id="rId6"/>
    <p:sldId id="494" r:id="rId7"/>
    <p:sldId id="323" r:id="rId8"/>
    <p:sldId id="498" r:id="rId9"/>
    <p:sldId id="495" r:id="rId10"/>
    <p:sldId id="496" r:id="rId11"/>
    <p:sldId id="497" r:id="rId12"/>
    <p:sldId id="499" r:id="rId13"/>
    <p:sldId id="500" r:id="rId14"/>
    <p:sldId id="501" r:id="rId15"/>
    <p:sldId id="502" r:id="rId16"/>
    <p:sldId id="514" r:id="rId17"/>
    <p:sldId id="512" r:id="rId18"/>
    <p:sldId id="513" r:id="rId19"/>
    <p:sldId id="515" r:id="rId20"/>
    <p:sldId id="511" r:id="rId21"/>
    <p:sldId id="503" r:id="rId22"/>
    <p:sldId id="504" r:id="rId23"/>
    <p:sldId id="505" r:id="rId24"/>
    <p:sldId id="506" r:id="rId25"/>
    <p:sldId id="507" r:id="rId26"/>
    <p:sldId id="508" r:id="rId27"/>
    <p:sldId id="509" r:id="rId28"/>
    <p:sldId id="510" r:id="rId29"/>
    <p:sldId id="516" r:id="rId30"/>
    <p:sldId id="517" r:id="rId31"/>
    <p:sldId id="518" r:id="rId32"/>
    <p:sldId id="288" r:id="rId33"/>
    <p:sldId id="267" r:id="rId3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500000"/>
    <a:srgbClr val="FF0000"/>
    <a:srgbClr val="CC0000"/>
    <a:srgbClr val="B9B9B9"/>
    <a:srgbClr val="818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64558" autoAdjust="0"/>
  </p:normalViewPr>
  <p:slideViewPr>
    <p:cSldViewPr snapToGrid="0">
      <p:cViewPr varScale="1">
        <p:scale>
          <a:sx n="68" d="100"/>
          <a:sy n="68" d="100"/>
        </p:scale>
        <p:origin x="1374" y="78"/>
      </p:cViewPr>
      <p:guideLst>
        <p:guide orient="horz" pos="2160"/>
        <p:guide pos="2880"/>
      </p:guideLst>
    </p:cSldViewPr>
  </p:slideViewPr>
  <p:notesTextViewPr>
    <p:cViewPr>
      <p:scale>
        <a:sx n="1" d="1"/>
        <a:sy n="1" d="1"/>
      </p:scale>
      <p:origin x="0" y="0"/>
    </p:cViewPr>
  </p:notesTextViewPr>
  <p:notesViewPr>
    <p:cSldViewPr snapToGrid="0">
      <p:cViewPr varScale="1">
        <p:scale>
          <a:sx n="114" d="100"/>
          <a:sy n="114" d="100"/>
        </p:scale>
        <p:origin x="31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orpfile2\groups\629%20Research\Federal%20Fund\Research%20and%20Learning\Dallas%20Fed-Parental%20Borrowing\Final%20Report\tables%20for%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rpfile2\groups\629%20Research\Federal%20Fund\Research%20and%20Learning\Dallas%20Fed-Parental%20Borrowing\Final%20Report\tables%20for%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rpfile2\groups\629%20Research\Federal%20Fund\Research%20and%20Learning\Dallas%20Fed-Parental%20Borrowing\Final%20Report\tables%20for%20repo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rpfile2\groups\629%20Research\Federal%20Fund\Research%20and%20Learning\Dallas%20Fed-Parental%20Borrowing\Final%20Report\tables%20for%20repor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baseline="0">
                <a:solidFill>
                  <a:sysClr val="windowText" lastClr="000000"/>
                </a:solidFill>
              </a:rPr>
              <a:t>National College Costs 1998-99 through 2008-09</a:t>
            </a:r>
          </a:p>
          <a:p>
            <a:pPr>
              <a:defRPr>
                <a:solidFill>
                  <a:sysClr val="windowText" lastClr="000000"/>
                </a:solidFill>
              </a:defRPr>
            </a:pPr>
            <a:r>
              <a:rPr lang="en-US" sz="1400" b="1" baseline="0">
                <a:solidFill>
                  <a:sysClr val="windowText" lastClr="000000"/>
                </a:solidFill>
              </a:rPr>
              <a:t>Net Tuition, Fees, Room, and Board</a:t>
            </a:r>
          </a:p>
          <a:p>
            <a:pPr>
              <a:defRPr>
                <a:solidFill>
                  <a:sysClr val="windowText" lastClr="000000"/>
                </a:solidFill>
              </a:defRPr>
            </a:pPr>
            <a:r>
              <a:rPr lang="en-US" sz="1400" b="1" baseline="0">
                <a:solidFill>
                  <a:sysClr val="windowText" lastClr="000000"/>
                </a:solidFill>
              </a:rPr>
              <a:t>in 2009 Dollars</a:t>
            </a:r>
            <a:endParaRPr lang="en-US" sz="14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'College Costs'!$B$2</c:f>
              <c:strCache>
                <c:ptCount val="1"/>
                <c:pt idx="0">
                  <c:v>2-Year Colleges</c:v>
                </c:pt>
              </c:strCache>
            </c:strRef>
          </c:tx>
          <c:spPr>
            <a:ln w="28575" cap="rnd">
              <a:solidFill>
                <a:srgbClr val="0070C0">
                  <a:alpha val="54902"/>
                </a:srgbClr>
              </a:solidFill>
              <a:round/>
            </a:ln>
            <a:effectLst/>
          </c:spPr>
          <c:marker>
            <c:symbol val="circle"/>
            <c:size val="6"/>
            <c:spPr>
              <a:solidFill>
                <a:srgbClr val="0070C0">
                  <a:alpha val="54902"/>
                </a:srgbClr>
              </a:solidFill>
              <a:ln w="9525">
                <a:solidFill>
                  <a:srgbClr val="0070C0">
                    <a:alpha val="54902"/>
                  </a:srgbClr>
                </a:solidFill>
              </a:ln>
              <a:effectLst/>
            </c:spPr>
          </c:marker>
          <c:cat>
            <c:strRef>
              <c:f>'College Costs'!$A$3:$A$6</c:f>
              <c:strCache>
                <c:ptCount val="4"/>
                <c:pt idx="0">
                  <c:v>1998-1999</c:v>
                </c:pt>
                <c:pt idx="1">
                  <c:v>2002-2003</c:v>
                </c:pt>
                <c:pt idx="2">
                  <c:v>2005-2006</c:v>
                </c:pt>
                <c:pt idx="3">
                  <c:v>2008-2009</c:v>
                </c:pt>
              </c:strCache>
            </c:strRef>
          </c:cat>
          <c:val>
            <c:numRef>
              <c:f>'College Costs'!$B$3:$B$6</c:f>
              <c:numCache>
                <c:formatCode>"$"#,##0_);[Red]\("$"#,##0\)</c:formatCode>
                <c:ptCount val="4"/>
                <c:pt idx="0">
                  <c:v>6391</c:v>
                </c:pt>
                <c:pt idx="1">
                  <c:v>6502</c:v>
                </c:pt>
                <c:pt idx="2">
                  <c:v>6792</c:v>
                </c:pt>
                <c:pt idx="3">
                  <c:v>6972</c:v>
                </c:pt>
              </c:numCache>
            </c:numRef>
          </c:val>
          <c:smooth val="0"/>
          <c:extLst>
            <c:ext xmlns:c16="http://schemas.microsoft.com/office/drawing/2014/chart" uri="{C3380CC4-5D6E-409C-BE32-E72D297353CC}">
              <c16:uniqueId val="{00000000-4054-432F-BABB-C52D250EB056}"/>
            </c:ext>
          </c:extLst>
        </c:ser>
        <c:ser>
          <c:idx val="1"/>
          <c:order val="1"/>
          <c:tx>
            <c:strRef>
              <c:f>'College Costs'!$C$2</c:f>
              <c:strCache>
                <c:ptCount val="1"/>
                <c:pt idx="0">
                  <c:v>4-Year Private Universities</c:v>
                </c:pt>
              </c:strCache>
            </c:strRef>
          </c:tx>
          <c:spPr>
            <a:ln w="28575" cap="rnd">
              <a:solidFill>
                <a:srgbClr val="7030A0">
                  <a:alpha val="54902"/>
                </a:srgbClr>
              </a:solidFill>
              <a:round/>
            </a:ln>
            <a:effectLst/>
          </c:spPr>
          <c:marker>
            <c:symbol val="triangle"/>
            <c:size val="6"/>
            <c:spPr>
              <a:solidFill>
                <a:srgbClr val="7030A0">
                  <a:alpha val="54902"/>
                </a:srgbClr>
              </a:solidFill>
              <a:ln w="9525">
                <a:solidFill>
                  <a:srgbClr val="7030A0">
                    <a:alpha val="54902"/>
                  </a:srgbClr>
                </a:solidFill>
              </a:ln>
              <a:effectLst/>
            </c:spPr>
          </c:marker>
          <c:cat>
            <c:strRef>
              <c:f>'College Costs'!$A$3:$A$6</c:f>
              <c:strCache>
                <c:ptCount val="4"/>
                <c:pt idx="0">
                  <c:v>1998-1999</c:v>
                </c:pt>
                <c:pt idx="1">
                  <c:v>2002-2003</c:v>
                </c:pt>
                <c:pt idx="2">
                  <c:v>2005-2006</c:v>
                </c:pt>
                <c:pt idx="3">
                  <c:v>2008-2009</c:v>
                </c:pt>
              </c:strCache>
            </c:strRef>
          </c:cat>
          <c:val>
            <c:numRef>
              <c:f>'College Costs'!$C$3:$C$6</c:f>
              <c:numCache>
                <c:formatCode>"$"#,##0_);[Red]\("$"#,##0\)</c:formatCode>
                <c:ptCount val="4"/>
                <c:pt idx="0">
                  <c:v>18480</c:v>
                </c:pt>
                <c:pt idx="1">
                  <c:v>20676</c:v>
                </c:pt>
                <c:pt idx="2">
                  <c:v>21479</c:v>
                </c:pt>
                <c:pt idx="3">
                  <c:v>21240</c:v>
                </c:pt>
              </c:numCache>
            </c:numRef>
          </c:val>
          <c:smooth val="0"/>
          <c:extLst>
            <c:ext xmlns:c16="http://schemas.microsoft.com/office/drawing/2014/chart" uri="{C3380CC4-5D6E-409C-BE32-E72D297353CC}">
              <c16:uniqueId val="{00000001-4054-432F-BABB-C52D250EB056}"/>
            </c:ext>
          </c:extLst>
        </c:ser>
        <c:ser>
          <c:idx val="2"/>
          <c:order val="2"/>
          <c:tx>
            <c:strRef>
              <c:f>'College Costs'!$D$2</c:f>
              <c:strCache>
                <c:ptCount val="1"/>
                <c:pt idx="0">
                  <c:v>4-Year Public Universities</c:v>
                </c:pt>
              </c:strCache>
            </c:strRef>
          </c:tx>
          <c:spPr>
            <a:ln w="28575" cap="rnd">
              <a:solidFill>
                <a:srgbClr val="336600">
                  <a:alpha val="45098"/>
                </a:srgbClr>
              </a:solidFill>
              <a:round/>
            </a:ln>
            <a:effectLst/>
          </c:spPr>
          <c:marker>
            <c:symbol val="diamond"/>
            <c:size val="7"/>
            <c:spPr>
              <a:solidFill>
                <a:srgbClr val="336600">
                  <a:alpha val="45098"/>
                </a:srgbClr>
              </a:solidFill>
              <a:ln w="9525">
                <a:solidFill>
                  <a:srgbClr val="336600">
                    <a:alpha val="44706"/>
                  </a:srgbClr>
                </a:solidFill>
              </a:ln>
              <a:effectLst/>
            </c:spPr>
          </c:marker>
          <c:cat>
            <c:strRef>
              <c:f>'College Costs'!$A$3:$A$6</c:f>
              <c:strCache>
                <c:ptCount val="4"/>
                <c:pt idx="0">
                  <c:v>1998-1999</c:v>
                </c:pt>
                <c:pt idx="1">
                  <c:v>2002-2003</c:v>
                </c:pt>
                <c:pt idx="2">
                  <c:v>2005-2006</c:v>
                </c:pt>
                <c:pt idx="3">
                  <c:v>2008-2009</c:v>
                </c:pt>
              </c:strCache>
            </c:strRef>
          </c:cat>
          <c:val>
            <c:numRef>
              <c:f>'College Costs'!$D$3:$D$6</c:f>
              <c:numCache>
                <c:formatCode>"$"#,##0_);[Red]\("$"#,##0\)</c:formatCode>
                <c:ptCount val="4"/>
                <c:pt idx="0">
                  <c:v>7561</c:v>
                </c:pt>
                <c:pt idx="1">
                  <c:v>8245</c:v>
                </c:pt>
                <c:pt idx="2">
                  <c:v>9765</c:v>
                </c:pt>
                <c:pt idx="3">
                  <c:v>9817</c:v>
                </c:pt>
              </c:numCache>
            </c:numRef>
          </c:val>
          <c:smooth val="0"/>
          <c:extLst>
            <c:ext xmlns:c16="http://schemas.microsoft.com/office/drawing/2014/chart" uri="{C3380CC4-5D6E-409C-BE32-E72D297353CC}">
              <c16:uniqueId val="{00000002-4054-432F-BABB-C52D250EB056}"/>
            </c:ext>
          </c:extLst>
        </c:ser>
        <c:dLbls>
          <c:showLegendKey val="0"/>
          <c:showVal val="0"/>
          <c:showCatName val="0"/>
          <c:showSerName val="0"/>
          <c:showPercent val="0"/>
          <c:showBubbleSize val="0"/>
        </c:dLbls>
        <c:marker val="1"/>
        <c:smooth val="0"/>
        <c:axId val="463878656"/>
        <c:axId val="463878984"/>
      </c:lineChart>
      <c:catAx>
        <c:axId val="46387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63878984"/>
        <c:crosses val="autoZero"/>
        <c:auto val="1"/>
        <c:lblAlgn val="ctr"/>
        <c:lblOffset val="100"/>
        <c:noMultiLvlLbl val="0"/>
      </c:catAx>
      <c:valAx>
        <c:axId val="4638789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6387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ysClr val="windowText" lastClr="000000"/>
                </a:solidFill>
              </a:rPr>
              <a:t>Average Parent PLUS Borrowing,</a:t>
            </a:r>
            <a:r>
              <a:rPr lang="en-US" sz="1400" b="1" baseline="0" dirty="0">
                <a:solidFill>
                  <a:sysClr val="windowText" lastClr="000000"/>
                </a:solidFill>
              </a:rPr>
              <a:t> 1990 to 2014</a:t>
            </a:r>
          </a:p>
          <a:p>
            <a:pPr>
              <a:defRPr/>
            </a:pPr>
            <a:r>
              <a:rPr lang="en-US" sz="1400" b="1" baseline="0" dirty="0">
                <a:solidFill>
                  <a:sysClr val="windowText" lastClr="000000"/>
                </a:solidFill>
              </a:rPr>
              <a:t>in 2014 Dollars</a:t>
            </a:r>
            <a:endParaRPr lang="en-US" sz="14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'PLUS Trends'!$B$4</c:f>
              <c:strCache>
                <c:ptCount val="1"/>
                <c:pt idx="0">
                  <c:v>Average Annual Disbursement</c:v>
                </c:pt>
              </c:strCache>
            </c:strRef>
          </c:tx>
          <c:spPr>
            <a:ln w="28575" cap="rnd">
              <a:solidFill>
                <a:srgbClr val="0070C0">
                  <a:alpha val="54902"/>
                </a:srgbClr>
              </a:solidFill>
              <a:round/>
            </a:ln>
            <a:effectLst/>
          </c:spPr>
          <c:marker>
            <c:symbol val="none"/>
          </c:marker>
          <c:cat>
            <c:numRef>
              <c:f>'PLUS Trends'!$A$5:$A$29</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'PLUS Trends'!$B$5:$B$29</c:f>
              <c:numCache>
                <c:formatCode>"$"#,##0</c:formatCode>
                <c:ptCount val="25"/>
                <c:pt idx="0">
                  <c:v>5151</c:v>
                </c:pt>
                <c:pt idx="1">
                  <c:v>5136</c:v>
                </c:pt>
                <c:pt idx="2">
                  <c:v>5134</c:v>
                </c:pt>
                <c:pt idx="3">
                  <c:v>6304</c:v>
                </c:pt>
                <c:pt idx="4">
                  <c:v>8390</c:v>
                </c:pt>
                <c:pt idx="5">
                  <c:v>8861</c:v>
                </c:pt>
                <c:pt idx="6">
                  <c:v>9258</c:v>
                </c:pt>
                <c:pt idx="7">
                  <c:v>9770</c:v>
                </c:pt>
                <c:pt idx="8">
                  <c:v>10071</c:v>
                </c:pt>
                <c:pt idx="9">
                  <c:v>10187</c:v>
                </c:pt>
                <c:pt idx="10">
                  <c:v>10490</c:v>
                </c:pt>
                <c:pt idx="11">
                  <c:v>10988</c:v>
                </c:pt>
                <c:pt idx="12">
                  <c:v>11521</c:v>
                </c:pt>
                <c:pt idx="13">
                  <c:v>12142</c:v>
                </c:pt>
                <c:pt idx="14">
                  <c:v>12951</c:v>
                </c:pt>
                <c:pt idx="15">
                  <c:v>13428</c:v>
                </c:pt>
                <c:pt idx="16">
                  <c:v>13655</c:v>
                </c:pt>
                <c:pt idx="17">
                  <c:v>13542</c:v>
                </c:pt>
                <c:pt idx="18">
                  <c:v>13673</c:v>
                </c:pt>
                <c:pt idx="19">
                  <c:v>13853</c:v>
                </c:pt>
                <c:pt idx="20">
                  <c:v>13575</c:v>
                </c:pt>
                <c:pt idx="21">
                  <c:v>14081</c:v>
                </c:pt>
                <c:pt idx="22">
                  <c:v>15022</c:v>
                </c:pt>
                <c:pt idx="23">
                  <c:v>15766</c:v>
                </c:pt>
                <c:pt idx="24">
                  <c:v>16070</c:v>
                </c:pt>
              </c:numCache>
            </c:numRef>
          </c:val>
          <c:smooth val="0"/>
          <c:extLst>
            <c:ext xmlns:c16="http://schemas.microsoft.com/office/drawing/2014/chart" uri="{C3380CC4-5D6E-409C-BE32-E72D297353CC}">
              <c16:uniqueId val="{00000000-877D-43F2-B0EA-CAEBD6DA033D}"/>
            </c:ext>
          </c:extLst>
        </c:ser>
        <c:ser>
          <c:idx val="1"/>
          <c:order val="1"/>
          <c:tx>
            <c:strRef>
              <c:f>'PLUS Trends'!$C$4</c:f>
              <c:strCache>
                <c:ptCount val="1"/>
                <c:pt idx="0">
                  <c:v>Average Cumulative Balance</c:v>
                </c:pt>
              </c:strCache>
            </c:strRef>
          </c:tx>
          <c:spPr>
            <a:ln w="28575" cap="rnd">
              <a:solidFill>
                <a:srgbClr val="336600">
                  <a:alpha val="45098"/>
                </a:srgbClr>
              </a:solidFill>
              <a:round/>
            </a:ln>
            <a:effectLst/>
          </c:spPr>
          <c:marker>
            <c:symbol val="none"/>
          </c:marker>
          <c:cat>
            <c:numRef>
              <c:f>'PLUS Trends'!$A$5:$A$29</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'PLUS Trends'!$C$5:$C$29</c:f>
              <c:numCache>
                <c:formatCode>"$"#,##0</c:formatCode>
                <c:ptCount val="25"/>
                <c:pt idx="0">
                  <c:v>6236</c:v>
                </c:pt>
                <c:pt idx="1">
                  <c:v>6677</c:v>
                </c:pt>
                <c:pt idx="2">
                  <c:v>7029</c:v>
                </c:pt>
                <c:pt idx="3">
                  <c:v>8046</c:v>
                </c:pt>
                <c:pt idx="4">
                  <c:v>8881</c:v>
                </c:pt>
                <c:pt idx="5">
                  <c:v>10808</c:v>
                </c:pt>
                <c:pt idx="6">
                  <c:v>11708</c:v>
                </c:pt>
                <c:pt idx="7">
                  <c:v>13445</c:v>
                </c:pt>
                <c:pt idx="8">
                  <c:v>14505</c:v>
                </c:pt>
                <c:pt idx="9">
                  <c:v>15086</c:v>
                </c:pt>
                <c:pt idx="10">
                  <c:v>15565</c:v>
                </c:pt>
                <c:pt idx="11">
                  <c:v>16529</c:v>
                </c:pt>
                <c:pt idx="12">
                  <c:v>16697</c:v>
                </c:pt>
                <c:pt idx="13">
                  <c:v>17119</c:v>
                </c:pt>
                <c:pt idx="14">
                  <c:v>17888</c:v>
                </c:pt>
                <c:pt idx="15">
                  <c:v>19493</c:v>
                </c:pt>
                <c:pt idx="16">
                  <c:v>21357</c:v>
                </c:pt>
                <c:pt idx="17">
                  <c:v>23311</c:v>
                </c:pt>
                <c:pt idx="18">
                  <c:v>24714</c:v>
                </c:pt>
                <c:pt idx="19">
                  <c:v>24471</c:v>
                </c:pt>
                <c:pt idx="20">
                  <c:v>23227</c:v>
                </c:pt>
                <c:pt idx="21">
                  <c:v>21752</c:v>
                </c:pt>
                <c:pt idx="22">
                  <c:v>26338</c:v>
                </c:pt>
                <c:pt idx="23">
                  <c:v>34828</c:v>
                </c:pt>
                <c:pt idx="24">
                  <c:v>38812</c:v>
                </c:pt>
              </c:numCache>
            </c:numRef>
          </c:val>
          <c:smooth val="0"/>
          <c:extLst>
            <c:ext xmlns:c16="http://schemas.microsoft.com/office/drawing/2014/chart" uri="{C3380CC4-5D6E-409C-BE32-E72D297353CC}">
              <c16:uniqueId val="{00000001-877D-43F2-B0EA-CAEBD6DA033D}"/>
            </c:ext>
          </c:extLst>
        </c:ser>
        <c:dLbls>
          <c:showLegendKey val="0"/>
          <c:showVal val="0"/>
          <c:showCatName val="0"/>
          <c:showSerName val="0"/>
          <c:showPercent val="0"/>
          <c:showBubbleSize val="0"/>
        </c:dLbls>
        <c:smooth val="0"/>
        <c:axId val="551503128"/>
        <c:axId val="641840848"/>
      </c:lineChart>
      <c:catAx>
        <c:axId val="55150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41840848"/>
        <c:crosses val="autoZero"/>
        <c:auto val="1"/>
        <c:lblAlgn val="ctr"/>
        <c:lblOffset val="100"/>
        <c:tickLblSkip val="5"/>
        <c:noMultiLvlLbl val="0"/>
      </c:catAx>
      <c:valAx>
        <c:axId val="6418408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51503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a:solidFill>
                  <a:sysClr val="windowText" lastClr="000000"/>
                </a:solidFill>
              </a:rPr>
              <a:t>Federal Loan Disbursements by Loan Program,</a:t>
            </a:r>
          </a:p>
          <a:p>
            <a:pPr>
              <a:defRPr b="1">
                <a:solidFill>
                  <a:sysClr val="windowText" lastClr="000000"/>
                </a:solidFill>
              </a:defRPr>
            </a:pPr>
            <a:r>
              <a:rPr lang="en-US" sz="1400" b="1" dirty="0">
                <a:solidFill>
                  <a:sysClr val="windowText" lastClr="000000"/>
                </a:solidFill>
              </a:rPr>
              <a:t>in</a:t>
            </a:r>
            <a:r>
              <a:rPr lang="en-US" sz="1400" b="1" baseline="0" dirty="0">
                <a:solidFill>
                  <a:sysClr val="windowText" lastClr="000000"/>
                </a:solidFill>
              </a:rPr>
              <a:t> Billions of Dollars</a:t>
            </a:r>
            <a:endParaRPr lang="en-US" sz="14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areaChart>
        <c:grouping val="standard"/>
        <c:varyColors val="0"/>
        <c:ser>
          <c:idx val="0"/>
          <c:order val="0"/>
          <c:tx>
            <c:strRef>
              <c:f>'Trends by Loan Program'!$B$49</c:f>
              <c:strCache>
                <c:ptCount val="1"/>
                <c:pt idx="0">
                  <c:v>Stafford</c:v>
                </c:pt>
              </c:strCache>
            </c:strRef>
          </c:tx>
          <c:spPr>
            <a:solidFill>
              <a:srgbClr val="65BDFF">
                <a:alpha val="54902"/>
              </a:srgbClr>
            </a:solidFill>
            <a:ln>
              <a:noFill/>
            </a:ln>
            <a:effectLst/>
          </c:spPr>
          <c:dLbls>
            <c:dLbl>
              <c:idx val="0"/>
              <c:layout>
                <c:manualLayout>
                  <c:x val="9.1954022988505659E-3"/>
                  <c:y val="-0.116812667170883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7D-4BFE-AC20-7F3E4342B9D1}"/>
                </c:ext>
              </c:extLst>
            </c:dLbl>
            <c:dLbl>
              <c:idx val="1"/>
              <c:delete val="1"/>
              <c:extLst>
                <c:ext xmlns:c15="http://schemas.microsoft.com/office/drawing/2012/chart" uri="{CE6537A1-D6FC-4f65-9D91-7224C49458BB}"/>
                <c:ext xmlns:c16="http://schemas.microsoft.com/office/drawing/2014/chart" uri="{C3380CC4-5D6E-409C-BE32-E72D297353CC}">
                  <c16:uniqueId val="{00000001-A47D-4BFE-AC20-7F3E4342B9D1}"/>
                </c:ext>
              </c:extLst>
            </c:dLbl>
            <c:dLbl>
              <c:idx val="2"/>
              <c:delete val="1"/>
              <c:extLst>
                <c:ext xmlns:c15="http://schemas.microsoft.com/office/drawing/2012/chart" uri="{CE6537A1-D6FC-4f65-9D91-7224C49458BB}"/>
                <c:ext xmlns:c16="http://schemas.microsoft.com/office/drawing/2014/chart" uri="{C3380CC4-5D6E-409C-BE32-E72D297353CC}">
                  <c16:uniqueId val="{00000002-A47D-4BFE-AC20-7F3E4342B9D1}"/>
                </c:ext>
              </c:extLst>
            </c:dLbl>
            <c:dLbl>
              <c:idx val="3"/>
              <c:delete val="1"/>
              <c:extLst>
                <c:ext xmlns:c15="http://schemas.microsoft.com/office/drawing/2012/chart" uri="{CE6537A1-D6FC-4f65-9D91-7224C49458BB}"/>
                <c:ext xmlns:c16="http://schemas.microsoft.com/office/drawing/2014/chart" uri="{C3380CC4-5D6E-409C-BE32-E72D297353CC}">
                  <c16:uniqueId val="{00000003-A47D-4BFE-AC20-7F3E4342B9D1}"/>
                </c:ext>
              </c:extLst>
            </c:dLbl>
            <c:dLbl>
              <c:idx val="4"/>
              <c:delete val="1"/>
              <c:extLst>
                <c:ext xmlns:c15="http://schemas.microsoft.com/office/drawing/2012/chart" uri="{CE6537A1-D6FC-4f65-9D91-7224C49458BB}"/>
                <c:ext xmlns:c16="http://schemas.microsoft.com/office/drawing/2014/chart" uri="{C3380CC4-5D6E-409C-BE32-E72D297353CC}">
                  <c16:uniqueId val="{00000004-A47D-4BFE-AC20-7F3E4342B9D1}"/>
                </c:ext>
              </c:extLst>
            </c:dLbl>
            <c:dLbl>
              <c:idx val="5"/>
              <c:delete val="1"/>
              <c:extLst>
                <c:ext xmlns:c15="http://schemas.microsoft.com/office/drawing/2012/chart" uri="{CE6537A1-D6FC-4f65-9D91-7224C49458BB}"/>
                <c:ext xmlns:c16="http://schemas.microsoft.com/office/drawing/2014/chart" uri="{C3380CC4-5D6E-409C-BE32-E72D297353CC}">
                  <c16:uniqueId val="{00000005-A47D-4BFE-AC20-7F3E4342B9D1}"/>
                </c:ext>
              </c:extLst>
            </c:dLbl>
            <c:dLbl>
              <c:idx val="6"/>
              <c:delete val="1"/>
              <c:extLst>
                <c:ext xmlns:c15="http://schemas.microsoft.com/office/drawing/2012/chart" uri="{CE6537A1-D6FC-4f65-9D91-7224C49458BB}"/>
                <c:ext xmlns:c16="http://schemas.microsoft.com/office/drawing/2014/chart" uri="{C3380CC4-5D6E-409C-BE32-E72D297353CC}">
                  <c16:uniqueId val="{00000006-A47D-4BFE-AC20-7F3E4342B9D1}"/>
                </c:ext>
              </c:extLst>
            </c:dLbl>
            <c:dLbl>
              <c:idx val="7"/>
              <c:delete val="1"/>
              <c:extLst>
                <c:ext xmlns:c15="http://schemas.microsoft.com/office/drawing/2012/chart" uri="{CE6537A1-D6FC-4f65-9D91-7224C49458BB}"/>
                <c:ext xmlns:c16="http://schemas.microsoft.com/office/drawing/2014/chart" uri="{C3380CC4-5D6E-409C-BE32-E72D297353CC}">
                  <c16:uniqueId val="{00000007-A47D-4BFE-AC20-7F3E4342B9D1}"/>
                </c:ext>
              </c:extLst>
            </c:dLbl>
            <c:dLbl>
              <c:idx val="8"/>
              <c:delete val="1"/>
              <c:extLst>
                <c:ext xmlns:c15="http://schemas.microsoft.com/office/drawing/2012/chart" uri="{CE6537A1-D6FC-4f65-9D91-7224C49458BB}"/>
                <c:ext xmlns:c16="http://schemas.microsoft.com/office/drawing/2014/chart" uri="{C3380CC4-5D6E-409C-BE32-E72D297353CC}">
                  <c16:uniqueId val="{00000008-A47D-4BFE-AC20-7F3E4342B9D1}"/>
                </c:ext>
              </c:extLst>
            </c:dLbl>
            <c:dLbl>
              <c:idx val="9"/>
              <c:delete val="1"/>
              <c:extLst>
                <c:ext xmlns:c15="http://schemas.microsoft.com/office/drawing/2012/chart" uri="{CE6537A1-D6FC-4f65-9D91-7224C49458BB}"/>
                <c:ext xmlns:c16="http://schemas.microsoft.com/office/drawing/2014/chart" uri="{C3380CC4-5D6E-409C-BE32-E72D297353CC}">
                  <c16:uniqueId val="{00000009-A47D-4BFE-AC20-7F3E4342B9D1}"/>
                </c:ext>
              </c:extLst>
            </c:dLbl>
            <c:dLbl>
              <c:idx val="10"/>
              <c:delete val="1"/>
              <c:extLst>
                <c:ext xmlns:c15="http://schemas.microsoft.com/office/drawing/2012/chart" uri="{CE6537A1-D6FC-4f65-9D91-7224C49458BB}"/>
                <c:ext xmlns:c16="http://schemas.microsoft.com/office/drawing/2014/chart" uri="{C3380CC4-5D6E-409C-BE32-E72D297353CC}">
                  <c16:uniqueId val="{0000000A-A47D-4BFE-AC20-7F3E4342B9D1}"/>
                </c:ext>
              </c:extLst>
            </c:dLbl>
            <c:dLbl>
              <c:idx val="11"/>
              <c:layout>
                <c:manualLayout>
                  <c:x val="6.7432171209374856E-17"/>
                  <c:y val="-0.313725448973231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7D-4BFE-AC20-7F3E4342B9D1}"/>
                </c:ext>
              </c:extLst>
            </c:dLbl>
            <c:dLbl>
              <c:idx val="12"/>
              <c:delete val="1"/>
              <c:extLst>
                <c:ext xmlns:c15="http://schemas.microsoft.com/office/drawing/2012/chart" uri="{CE6537A1-D6FC-4f65-9D91-7224C49458BB}"/>
                <c:ext xmlns:c16="http://schemas.microsoft.com/office/drawing/2014/chart" uri="{C3380CC4-5D6E-409C-BE32-E72D297353CC}">
                  <c16:uniqueId val="{0000000C-A47D-4BFE-AC20-7F3E4342B9D1}"/>
                </c:ext>
              </c:extLst>
            </c:dLbl>
            <c:dLbl>
              <c:idx val="13"/>
              <c:delete val="1"/>
              <c:extLst>
                <c:ext xmlns:c15="http://schemas.microsoft.com/office/drawing/2012/chart" uri="{CE6537A1-D6FC-4f65-9D91-7224C49458BB}"/>
                <c:ext xmlns:c16="http://schemas.microsoft.com/office/drawing/2014/chart" uri="{C3380CC4-5D6E-409C-BE32-E72D297353CC}">
                  <c16:uniqueId val="{0000000D-A47D-4BFE-AC20-7F3E4342B9D1}"/>
                </c:ext>
              </c:extLst>
            </c:dLbl>
            <c:dLbl>
              <c:idx val="14"/>
              <c:delete val="1"/>
              <c:extLst>
                <c:ext xmlns:c15="http://schemas.microsoft.com/office/drawing/2012/chart" uri="{CE6537A1-D6FC-4f65-9D91-7224C49458BB}"/>
                <c:ext xmlns:c16="http://schemas.microsoft.com/office/drawing/2014/chart" uri="{C3380CC4-5D6E-409C-BE32-E72D297353CC}">
                  <c16:uniqueId val="{0000000E-A47D-4BFE-AC20-7F3E4342B9D1}"/>
                </c:ext>
              </c:extLst>
            </c:dLbl>
            <c:dLbl>
              <c:idx val="15"/>
              <c:delete val="1"/>
              <c:extLst>
                <c:ext xmlns:c15="http://schemas.microsoft.com/office/drawing/2012/chart" uri="{CE6537A1-D6FC-4f65-9D91-7224C49458BB}"/>
                <c:ext xmlns:c16="http://schemas.microsoft.com/office/drawing/2014/chart" uri="{C3380CC4-5D6E-409C-BE32-E72D297353CC}">
                  <c16:uniqueId val="{0000000F-A47D-4BFE-AC20-7F3E4342B9D1}"/>
                </c:ext>
              </c:extLst>
            </c:dLbl>
            <c:dLbl>
              <c:idx val="16"/>
              <c:delete val="1"/>
              <c:extLst>
                <c:ext xmlns:c15="http://schemas.microsoft.com/office/drawing/2012/chart" uri="{CE6537A1-D6FC-4f65-9D91-7224C49458BB}"/>
                <c:ext xmlns:c16="http://schemas.microsoft.com/office/drawing/2014/chart" uri="{C3380CC4-5D6E-409C-BE32-E72D297353CC}">
                  <c16:uniqueId val="{00000010-A47D-4BFE-AC20-7F3E4342B9D1}"/>
                </c:ext>
              </c:extLst>
            </c:dLbl>
            <c:dLbl>
              <c:idx val="17"/>
              <c:delete val="1"/>
              <c:extLst>
                <c:ext xmlns:c15="http://schemas.microsoft.com/office/drawing/2012/chart" uri="{CE6537A1-D6FC-4f65-9D91-7224C49458BB}"/>
                <c:ext xmlns:c16="http://schemas.microsoft.com/office/drawing/2014/chart" uri="{C3380CC4-5D6E-409C-BE32-E72D297353CC}">
                  <c16:uniqueId val="{00000011-A47D-4BFE-AC20-7F3E4342B9D1}"/>
                </c:ext>
              </c:extLst>
            </c:dLbl>
            <c:dLbl>
              <c:idx val="18"/>
              <c:layout>
                <c:manualLayout>
                  <c:x val="-1.2873563218390805E-2"/>
                  <c:y val="-0.250312858223322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47D-4BFE-AC20-7F3E4342B9D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 by Loan Program'!$A$50:$A$68</c:f>
              <c:strCache>
                <c:ptCount val="19"/>
                <c:pt idx="0">
                  <c:v>1999-2000</c:v>
                </c:pt>
                <c:pt idx="1">
                  <c:v>2000-2001</c:v>
                </c:pt>
                <c:pt idx="2">
                  <c:v>2001-2002</c:v>
                </c:pt>
                <c:pt idx="3">
                  <c:v>2002-2003</c:v>
                </c:pt>
                <c:pt idx="4">
                  <c:v>2003-2004</c:v>
                </c:pt>
                <c:pt idx="5">
                  <c:v>2004-2005</c:v>
                </c:pt>
                <c:pt idx="6">
                  <c:v>2005-2006</c:v>
                </c:pt>
                <c:pt idx="7">
                  <c:v>2006-2007</c:v>
                </c:pt>
                <c:pt idx="8">
                  <c:v>2007-2008</c:v>
                </c:pt>
                <c:pt idx="9">
                  <c:v>2008-2009</c:v>
                </c:pt>
                <c:pt idx="10">
                  <c:v>2009-2010</c:v>
                </c:pt>
                <c:pt idx="11">
                  <c:v>2010-2011</c:v>
                </c:pt>
                <c:pt idx="12">
                  <c:v>2011-2012</c:v>
                </c:pt>
                <c:pt idx="13">
                  <c:v>2012-2013</c:v>
                </c:pt>
                <c:pt idx="14">
                  <c:v>2013-2014</c:v>
                </c:pt>
                <c:pt idx="15">
                  <c:v>2014-2015</c:v>
                </c:pt>
                <c:pt idx="16">
                  <c:v>2015-2016</c:v>
                </c:pt>
                <c:pt idx="17">
                  <c:v>2016-2017</c:v>
                </c:pt>
                <c:pt idx="18">
                  <c:v>2017-2018</c:v>
                </c:pt>
              </c:strCache>
            </c:strRef>
          </c:cat>
          <c:val>
            <c:numRef>
              <c:f>'Trends by Loan Program'!$B$50:$B$68</c:f>
              <c:numCache>
                <c:formatCode>"$"#,##0</c:formatCode>
                <c:ptCount val="19"/>
                <c:pt idx="0">
                  <c:v>28.929996332999998</c:v>
                </c:pt>
                <c:pt idx="1">
                  <c:v>29.476240486999998</c:v>
                </c:pt>
                <c:pt idx="2">
                  <c:v>32.257898060000002</c:v>
                </c:pt>
                <c:pt idx="3">
                  <c:v>36.965707416999997</c:v>
                </c:pt>
                <c:pt idx="4">
                  <c:v>41.739557470000001</c:v>
                </c:pt>
                <c:pt idx="5">
                  <c:v>45.740133278999998</c:v>
                </c:pt>
                <c:pt idx="6">
                  <c:v>48.082817495999997</c:v>
                </c:pt>
                <c:pt idx="7">
                  <c:v>50.086567809000002</c:v>
                </c:pt>
                <c:pt idx="8">
                  <c:v>57.979436999000001</c:v>
                </c:pt>
                <c:pt idx="9">
                  <c:v>73.265398184000006</c:v>
                </c:pt>
                <c:pt idx="10">
                  <c:v>85.126426825999999</c:v>
                </c:pt>
                <c:pt idx="11">
                  <c:v>87.792799795999997</c:v>
                </c:pt>
                <c:pt idx="12">
                  <c:v>87.531978191999997</c:v>
                </c:pt>
                <c:pt idx="13">
                  <c:v>84.294887852000002</c:v>
                </c:pt>
                <c:pt idx="14">
                  <c:v>81.767712813000003</c:v>
                </c:pt>
                <c:pt idx="15">
                  <c:v>77.390270525999995</c:v>
                </c:pt>
                <c:pt idx="16">
                  <c:v>73.678181017</c:v>
                </c:pt>
                <c:pt idx="17">
                  <c:v>71.575455383999994</c:v>
                </c:pt>
                <c:pt idx="18">
                  <c:v>69.657344339999995</c:v>
                </c:pt>
              </c:numCache>
            </c:numRef>
          </c:val>
          <c:extLst>
            <c:ext xmlns:c16="http://schemas.microsoft.com/office/drawing/2014/chart" uri="{C3380CC4-5D6E-409C-BE32-E72D297353CC}">
              <c16:uniqueId val="{00000013-A47D-4BFE-AC20-7F3E4342B9D1}"/>
            </c:ext>
          </c:extLst>
        </c:ser>
        <c:ser>
          <c:idx val="1"/>
          <c:order val="1"/>
          <c:tx>
            <c:strRef>
              <c:f>'Trends by Loan Program'!$C$49</c:f>
              <c:strCache>
                <c:ptCount val="1"/>
                <c:pt idx="0">
                  <c:v>Parent PLUS</c:v>
                </c:pt>
              </c:strCache>
            </c:strRef>
          </c:tx>
          <c:spPr>
            <a:solidFill>
              <a:srgbClr val="5EBC00">
                <a:alpha val="44706"/>
              </a:srgbClr>
            </a:solidFill>
            <a:ln>
              <a:noFill/>
            </a:ln>
            <a:effectLst/>
          </c:spPr>
          <c:dLbls>
            <c:dLbl>
              <c:idx val="0"/>
              <c:layout>
                <c:manualLayout>
                  <c:x val="7.3563218390804595E-3"/>
                  <c:y val="-3.0037542986798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47D-4BFE-AC20-7F3E4342B9D1}"/>
                </c:ext>
              </c:extLst>
            </c:dLbl>
            <c:dLbl>
              <c:idx val="1"/>
              <c:delete val="1"/>
              <c:extLst>
                <c:ext xmlns:c15="http://schemas.microsoft.com/office/drawing/2012/chart" uri="{CE6537A1-D6FC-4f65-9D91-7224C49458BB}"/>
                <c:ext xmlns:c16="http://schemas.microsoft.com/office/drawing/2014/chart" uri="{C3380CC4-5D6E-409C-BE32-E72D297353CC}">
                  <c16:uniqueId val="{00000015-A47D-4BFE-AC20-7F3E4342B9D1}"/>
                </c:ext>
              </c:extLst>
            </c:dLbl>
            <c:dLbl>
              <c:idx val="2"/>
              <c:delete val="1"/>
              <c:extLst>
                <c:ext xmlns:c15="http://schemas.microsoft.com/office/drawing/2012/chart" uri="{CE6537A1-D6FC-4f65-9D91-7224C49458BB}"/>
                <c:ext xmlns:c16="http://schemas.microsoft.com/office/drawing/2014/chart" uri="{C3380CC4-5D6E-409C-BE32-E72D297353CC}">
                  <c16:uniqueId val="{00000016-A47D-4BFE-AC20-7F3E4342B9D1}"/>
                </c:ext>
              </c:extLst>
            </c:dLbl>
            <c:dLbl>
              <c:idx val="3"/>
              <c:delete val="1"/>
              <c:extLst>
                <c:ext xmlns:c15="http://schemas.microsoft.com/office/drawing/2012/chart" uri="{CE6537A1-D6FC-4f65-9D91-7224C49458BB}"/>
                <c:ext xmlns:c16="http://schemas.microsoft.com/office/drawing/2014/chart" uri="{C3380CC4-5D6E-409C-BE32-E72D297353CC}">
                  <c16:uniqueId val="{00000017-A47D-4BFE-AC20-7F3E4342B9D1}"/>
                </c:ext>
              </c:extLst>
            </c:dLbl>
            <c:dLbl>
              <c:idx val="4"/>
              <c:delete val="1"/>
              <c:extLst>
                <c:ext xmlns:c15="http://schemas.microsoft.com/office/drawing/2012/chart" uri="{CE6537A1-D6FC-4f65-9D91-7224C49458BB}"/>
                <c:ext xmlns:c16="http://schemas.microsoft.com/office/drawing/2014/chart" uri="{C3380CC4-5D6E-409C-BE32-E72D297353CC}">
                  <c16:uniqueId val="{00000018-A47D-4BFE-AC20-7F3E4342B9D1}"/>
                </c:ext>
              </c:extLst>
            </c:dLbl>
            <c:dLbl>
              <c:idx val="5"/>
              <c:delete val="1"/>
              <c:extLst>
                <c:ext xmlns:c15="http://schemas.microsoft.com/office/drawing/2012/chart" uri="{CE6537A1-D6FC-4f65-9D91-7224C49458BB}"/>
                <c:ext xmlns:c16="http://schemas.microsoft.com/office/drawing/2014/chart" uri="{C3380CC4-5D6E-409C-BE32-E72D297353CC}">
                  <c16:uniqueId val="{00000019-A47D-4BFE-AC20-7F3E4342B9D1}"/>
                </c:ext>
              </c:extLst>
            </c:dLbl>
            <c:dLbl>
              <c:idx val="6"/>
              <c:delete val="1"/>
              <c:extLst>
                <c:ext xmlns:c15="http://schemas.microsoft.com/office/drawing/2012/chart" uri="{CE6537A1-D6FC-4f65-9D91-7224C49458BB}"/>
                <c:ext xmlns:c16="http://schemas.microsoft.com/office/drawing/2014/chart" uri="{C3380CC4-5D6E-409C-BE32-E72D297353CC}">
                  <c16:uniqueId val="{0000001A-A47D-4BFE-AC20-7F3E4342B9D1}"/>
                </c:ext>
              </c:extLst>
            </c:dLbl>
            <c:dLbl>
              <c:idx val="7"/>
              <c:delete val="1"/>
              <c:extLst>
                <c:ext xmlns:c15="http://schemas.microsoft.com/office/drawing/2012/chart" uri="{CE6537A1-D6FC-4f65-9D91-7224C49458BB}"/>
                <c:ext xmlns:c16="http://schemas.microsoft.com/office/drawing/2014/chart" uri="{C3380CC4-5D6E-409C-BE32-E72D297353CC}">
                  <c16:uniqueId val="{0000001B-A47D-4BFE-AC20-7F3E4342B9D1}"/>
                </c:ext>
              </c:extLst>
            </c:dLbl>
            <c:dLbl>
              <c:idx val="8"/>
              <c:delete val="1"/>
              <c:extLst>
                <c:ext xmlns:c15="http://schemas.microsoft.com/office/drawing/2012/chart" uri="{CE6537A1-D6FC-4f65-9D91-7224C49458BB}"/>
                <c:ext xmlns:c16="http://schemas.microsoft.com/office/drawing/2014/chart" uri="{C3380CC4-5D6E-409C-BE32-E72D297353CC}">
                  <c16:uniqueId val="{0000001C-A47D-4BFE-AC20-7F3E4342B9D1}"/>
                </c:ext>
              </c:extLst>
            </c:dLbl>
            <c:dLbl>
              <c:idx val="9"/>
              <c:delete val="1"/>
              <c:extLst>
                <c:ext xmlns:c15="http://schemas.microsoft.com/office/drawing/2012/chart" uri="{CE6537A1-D6FC-4f65-9D91-7224C49458BB}"/>
                <c:ext xmlns:c16="http://schemas.microsoft.com/office/drawing/2014/chart" uri="{C3380CC4-5D6E-409C-BE32-E72D297353CC}">
                  <c16:uniqueId val="{0000001D-A47D-4BFE-AC20-7F3E4342B9D1}"/>
                </c:ext>
              </c:extLst>
            </c:dLbl>
            <c:dLbl>
              <c:idx val="10"/>
              <c:delete val="1"/>
              <c:extLst>
                <c:ext xmlns:c15="http://schemas.microsoft.com/office/drawing/2012/chart" uri="{CE6537A1-D6FC-4f65-9D91-7224C49458BB}"/>
                <c:ext xmlns:c16="http://schemas.microsoft.com/office/drawing/2014/chart" uri="{C3380CC4-5D6E-409C-BE32-E72D297353CC}">
                  <c16:uniqueId val="{0000001E-A47D-4BFE-AC20-7F3E4342B9D1}"/>
                </c:ext>
              </c:extLst>
            </c:dLbl>
            <c:dLbl>
              <c:idx val="11"/>
              <c:layout>
                <c:manualLayout>
                  <c:x val="6.7432171209374856E-17"/>
                  <c:y val="-4.6725066868353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7D-4BFE-AC20-7F3E4342B9D1}"/>
                </c:ext>
              </c:extLst>
            </c:dLbl>
            <c:dLbl>
              <c:idx val="12"/>
              <c:delete val="1"/>
              <c:extLst>
                <c:ext xmlns:c15="http://schemas.microsoft.com/office/drawing/2012/chart" uri="{CE6537A1-D6FC-4f65-9D91-7224C49458BB}"/>
                <c:ext xmlns:c16="http://schemas.microsoft.com/office/drawing/2014/chart" uri="{C3380CC4-5D6E-409C-BE32-E72D297353CC}">
                  <c16:uniqueId val="{00000020-A47D-4BFE-AC20-7F3E4342B9D1}"/>
                </c:ext>
              </c:extLst>
            </c:dLbl>
            <c:dLbl>
              <c:idx val="13"/>
              <c:delete val="1"/>
              <c:extLst>
                <c:ext xmlns:c15="http://schemas.microsoft.com/office/drawing/2012/chart" uri="{CE6537A1-D6FC-4f65-9D91-7224C49458BB}"/>
                <c:ext xmlns:c16="http://schemas.microsoft.com/office/drawing/2014/chart" uri="{C3380CC4-5D6E-409C-BE32-E72D297353CC}">
                  <c16:uniqueId val="{00000021-A47D-4BFE-AC20-7F3E4342B9D1}"/>
                </c:ext>
              </c:extLst>
            </c:dLbl>
            <c:dLbl>
              <c:idx val="14"/>
              <c:delete val="1"/>
              <c:extLst>
                <c:ext xmlns:c15="http://schemas.microsoft.com/office/drawing/2012/chart" uri="{CE6537A1-D6FC-4f65-9D91-7224C49458BB}"/>
                <c:ext xmlns:c16="http://schemas.microsoft.com/office/drawing/2014/chart" uri="{C3380CC4-5D6E-409C-BE32-E72D297353CC}">
                  <c16:uniqueId val="{00000022-A47D-4BFE-AC20-7F3E4342B9D1}"/>
                </c:ext>
              </c:extLst>
            </c:dLbl>
            <c:dLbl>
              <c:idx val="15"/>
              <c:delete val="1"/>
              <c:extLst>
                <c:ext xmlns:c15="http://schemas.microsoft.com/office/drawing/2012/chart" uri="{CE6537A1-D6FC-4f65-9D91-7224C49458BB}"/>
                <c:ext xmlns:c16="http://schemas.microsoft.com/office/drawing/2014/chart" uri="{C3380CC4-5D6E-409C-BE32-E72D297353CC}">
                  <c16:uniqueId val="{00000023-A47D-4BFE-AC20-7F3E4342B9D1}"/>
                </c:ext>
              </c:extLst>
            </c:dLbl>
            <c:dLbl>
              <c:idx val="16"/>
              <c:delete val="1"/>
              <c:extLst>
                <c:ext xmlns:c15="http://schemas.microsoft.com/office/drawing/2012/chart" uri="{CE6537A1-D6FC-4f65-9D91-7224C49458BB}"/>
                <c:ext xmlns:c16="http://schemas.microsoft.com/office/drawing/2014/chart" uri="{C3380CC4-5D6E-409C-BE32-E72D297353CC}">
                  <c16:uniqueId val="{00000024-A47D-4BFE-AC20-7F3E4342B9D1}"/>
                </c:ext>
              </c:extLst>
            </c:dLbl>
            <c:dLbl>
              <c:idx val="17"/>
              <c:delete val="1"/>
              <c:extLst>
                <c:ext xmlns:c15="http://schemas.microsoft.com/office/drawing/2012/chart" uri="{CE6537A1-D6FC-4f65-9D91-7224C49458BB}"/>
                <c:ext xmlns:c16="http://schemas.microsoft.com/office/drawing/2014/chart" uri="{C3380CC4-5D6E-409C-BE32-E72D297353CC}">
                  <c16:uniqueId val="{00000025-A47D-4BFE-AC20-7F3E4342B9D1}"/>
                </c:ext>
              </c:extLst>
            </c:dLbl>
            <c:dLbl>
              <c:idx val="18"/>
              <c:layout>
                <c:manualLayout>
                  <c:x val="-1.2873563218390805E-2"/>
                  <c:y val="-6.0075085973597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47D-4BFE-AC20-7F3E4342B9D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 by Loan Program'!$A$50:$A$68</c:f>
              <c:strCache>
                <c:ptCount val="19"/>
                <c:pt idx="0">
                  <c:v>1999-2000</c:v>
                </c:pt>
                <c:pt idx="1">
                  <c:v>2000-2001</c:v>
                </c:pt>
                <c:pt idx="2">
                  <c:v>2001-2002</c:v>
                </c:pt>
                <c:pt idx="3">
                  <c:v>2002-2003</c:v>
                </c:pt>
                <c:pt idx="4">
                  <c:v>2003-2004</c:v>
                </c:pt>
                <c:pt idx="5">
                  <c:v>2004-2005</c:v>
                </c:pt>
                <c:pt idx="6">
                  <c:v>2005-2006</c:v>
                </c:pt>
                <c:pt idx="7">
                  <c:v>2006-2007</c:v>
                </c:pt>
                <c:pt idx="8">
                  <c:v>2007-2008</c:v>
                </c:pt>
                <c:pt idx="9">
                  <c:v>2008-2009</c:v>
                </c:pt>
                <c:pt idx="10">
                  <c:v>2009-2010</c:v>
                </c:pt>
                <c:pt idx="11">
                  <c:v>2010-2011</c:v>
                </c:pt>
                <c:pt idx="12">
                  <c:v>2011-2012</c:v>
                </c:pt>
                <c:pt idx="13">
                  <c:v>2012-2013</c:v>
                </c:pt>
                <c:pt idx="14">
                  <c:v>2013-2014</c:v>
                </c:pt>
                <c:pt idx="15">
                  <c:v>2014-2015</c:v>
                </c:pt>
                <c:pt idx="16">
                  <c:v>2015-2016</c:v>
                </c:pt>
                <c:pt idx="17">
                  <c:v>2016-2017</c:v>
                </c:pt>
                <c:pt idx="18">
                  <c:v>2017-2018</c:v>
                </c:pt>
              </c:strCache>
            </c:strRef>
          </c:cat>
          <c:val>
            <c:numRef>
              <c:f>'Trends by Loan Program'!$C$50:$C$68</c:f>
              <c:numCache>
                <c:formatCode>"$"#,##0</c:formatCode>
                <c:ptCount val="19"/>
                <c:pt idx="0">
                  <c:v>3.2905852960000002</c:v>
                </c:pt>
                <c:pt idx="1">
                  <c:v>3.6996750519999999</c:v>
                </c:pt>
                <c:pt idx="2">
                  <c:v>4.1296637709999997</c:v>
                </c:pt>
                <c:pt idx="3">
                  <c:v>4.9066851070000004</c:v>
                </c:pt>
                <c:pt idx="4">
                  <c:v>6.2501399820000003</c:v>
                </c:pt>
                <c:pt idx="5">
                  <c:v>7.375596346</c:v>
                </c:pt>
                <c:pt idx="6">
                  <c:v>8.2052451219999991</c:v>
                </c:pt>
                <c:pt idx="7">
                  <c:v>8.1323063649999998</c:v>
                </c:pt>
                <c:pt idx="8">
                  <c:v>7.7320494269999998</c:v>
                </c:pt>
                <c:pt idx="9">
                  <c:v>7.6853574409999998</c:v>
                </c:pt>
                <c:pt idx="10">
                  <c:v>8.9364041259999993</c:v>
                </c:pt>
                <c:pt idx="11">
                  <c:v>10.591442356</c:v>
                </c:pt>
                <c:pt idx="12">
                  <c:v>11.076472408000001</c:v>
                </c:pt>
                <c:pt idx="13">
                  <c:v>9.8211706630000002</c:v>
                </c:pt>
                <c:pt idx="14">
                  <c:v>10.283530864999999</c:v>
                </c:pt>
                <c:pt idx="15">
                  <c:v>10.71639742</c:v>
                </c:pt>
                <c:pt idx="16">
                  <c:v>11.961759368999999</c:v>
                </c:pt>
                <c:pt idx="17">
                  <c:v>12.568075114000001</c:v>
                </c:pt>
                <c:pt idx="18">
                  <c:v>12.745732736000001</c:v>
                </c:pt>
              </c:numCache>
            </c:numRef>
          </c:val>
          <c:extLst>
            <c:ext xmlns:c16="http://schemas.microsoft.com/office/drawing/2014/chart" uri="{C3380CC4-5D6E-409C-BE32-E72D297353CC}">
              <c16:uniqueId val="{00000027-A47D-4BFE-AC20-7F3E4342B9D1}"/>
            </c:ext>
          </c:extLst>
        </c:ser>
        <c:ser>
          <c:idx val="2"/>
          <c:order val="2"/>
          <c:tx>
            <c:strRef>
              <c:f>'Trends by Loan Program'!$D$49</c:f>
              <c:strCache>
                <c:ptCount val="1"/>
                <c:pt idx="0">
                  <c:v>Grad PLUS</c:v>
                </c:pt>
              </c:strCache>
            </c:strRef>
          </c:tx>
          <c:spPr>
            <a:solidFill>
              <a:srgbClr val="E27100">
                <a:alpha val="54902"/>
              </a:srgbClr>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8-A47D-4BFE-AC20-7F3E4342B9D1}"/>
                </c:ext>
              </c:extLst>
            </c:dLbl>
            <c:dLbl>
              <c:idx val="1"/>
              <c:delete val="1"/>
              <c:extLst>
                <c:ext xmlns:c15="http://schemas.microsoft.com/office/drawing/2012/chart" uri="{CE6537A1-D6FC-4f65-9D91-7224C49458BB}"/>
                <c:ext xmlns:c16="http://schemas.microsoft.com/office/drawing/2014/chart" uri="{C3380CC4-5D6E-409C-BE32-E72D297353CC}">
                  <c16:uniqueId val="{00000029-A47D-4BFE-AC20-7F3E4342B9D1}"/>
                </c:ext>
              </c:extLst>
            </c:dLbl>
            <c:dLbl>
              <c:idx val="2"/>
              <c:delete val="1"/>
              <c:extLst>
                <c:ext xmlns:c15="http://schemas.microsoft.com/office/drawing/2012/chart" uri="{CE6537A1-D6FC-4f65-9D91-7224C49458BB}"/>
                <c:ext xmlns:c16="http://schemas.microsoft.com/office/drawing/2014/chart" uri="{C3380CC4-5D6E-409C-BE32-E72D297353CC}">
                  <c16:uniqueId val="{0000002A-A47D-4BFE-AC20-7F3E4342B9D1}"/>
                </c:ext>
              </c:extLst>
            </c:dLbl>
            <c:dLbl>
              <c:idx val="3"/>
              <c:delete val="1"/>
              <c:extLst>
                <c:ext xmlns:c15="http://schemas.microsoft.com/office/drawing/2012/chart" uri="{CE6537A1-D6FC-4f65-9D91-7224C49458BB}"/>
                <c:ext xmlns:c16="http://schemas.microsoft.com/office/drawing/2014/chart" uri="{C3380CC4-5D6E-409C-BE32-E72D297353CC}">
                  <c16:uniqueId val="{0000002B-A47D-4BFE-AC20-7F3E4342B9D1}"/>
                </c:ext>
              </c:extLst>
            </c:dLbl>
            <c:dLbl>
              <c:idx val="4"/>
              <c:delete val="1"/>
              <c:extLst>
                <c:ext xmlns:c15="http://schemas.microsoft.com/office/drawing/2012/chart" uri="{CE6537A1-D6FC-4f65-9D91-7224C49458BB}"/>
                <c:ext xmlns:c16="http://schemas.microsoft.com/office/drawing/2014/chart" uri="{C3380CC4-5D6E-409C-BE32-E72D297353CC}">
                  <c16:uniqueId val="{0000002C-A47D-4BFE-AC20-7F3E4342B9D1}"/>
                </c:ext>
              </c:extLst>
            </c:dLbl>
            <c:dLbl>
              <c:idx val="5"/>
              <c:delete val="1"/>
              <c:extLst>
                <c:ext xmlns:c15="http://schemas.microsoft.com/office/drawing/2012/chart" uri="{CE6537A1-D6FC-4f65-9D91-7224C49458BB}"/>
                <c:ext xmlns:c16="http://schemas.microsoft.com/office/drawing/2014/chart" uri="{C3380CC4-5D6E-409C-BE32-E72D297353CC}">
                  <c16:uniqueId val="{0000002D-A47D-4BFE-AC20-7F3E4342B9D1}"/>
                </c:ext>
              </c:extLst>
            </c:dLbl>
            <c:dLbl>
              <c:idx val="6"/>
              <c:delete val="1"/>
              <c:extLst>
                <c:ext xmlns:c15="http://schemas.microsoft.com/office/drawing/2012/chart" uri="{CE6537A1-D6FC-4f65-9D91-7224C49458BB}"/>
                <c:ext xmlns:c16="http://schemas.microsoft.com/office/drawing/2014/chart" uri="{C3380CC4-5D6E-409C-BE32-E72D297353CC}">
                  <c16:uniqueId val="{0000002E-A47D-4BFE-AC20-7F3E4342B9D1}"/>
                </c:ext>
              </c:extLst>
            </c:dLbl>
            <c:dLbl>
              <c:idx val="7"/>
              <c:delete val="1"/>
              <c:extLst>
                <c:ext xmlns:c15="http://schemas.microsoft.com/office/drawing/2012/chart" uri="{CE6537A1-D6FC-4f65-9D91-7224C49458BB}"/>
                <c:ext xmlns:c16="http://schemas.microsoft.com/office/drawing/2014/chart" uri="{C3380CC4-5D6E-409C-BE32-E72D297353CC}">
                  <c16:uniqueId val="{0000002F-A47D-4BFE-AC20-7F3E4342B9D1}"/>
                </c:ext>
              </c:extLst>
            </c:dLbl>
            <c:dLbl>
              <c:idx val="8"/>
              <c:delete val="1"/>
              <c:extLst>
                <c:ext xmlns:c15="http://schemas.microsoft.com/office/drawing/2012/chart" uri="{CE6537A1-D6FC-4f65-9D91-7224C49458BB}"/>
                <c:ext xmlns:c16="http://schemas.microsoft.com/office/drawing/2014/chart" uri="{C3380CC4-5D6E-409C-BE32-E72D297353CC}">
                  <c16:uniqueId val="{00000030-A47D-4BFE-AC20-7F3E4342B9D1}"/>
                </c:ext>
              </c:extLst>
            </c:dLbl>
            <c:dLbl>
              <c:idx val="9"/>
              <c:delete val="1"/>
              <c:extLst>
                <c:ext xmlns:c15="http://schemas.microsoft.com/office/drawing/2012/chart" uri="{CE6537A1-D6FC-4f65-9D91-7224C49458BB}"/>
                <c:ext xmlns:c16="http://schemas.microsoft.com/office/drawing/2014/chart" uri="{C3380CC4-5D6E-409C-BE32-E72D297353CC}">
                  <c16:uniqueId val="{00000031-A47D-4BFE-AC20-7F3E4342B9D1}"/>
                </c:ext>
              </c:extLst>
            </c:dLbl>
            <c:dLbl>
              <c:idx val="10"/>
              <c:delete val="1"/>
              <c:extLst>
                <c:ext xmlns:c15="http://schemas.microsoft.com/office/drawing/2012/chart" uri="{CE6537A1-D6FC-4f65-9D91-7224C49458BB}"/>
                <c:ext xmlns:c16="http://schemas.microsoft.com/office/drawing/2014/chart" uri="{C3380CC4-5D6E-409C-BE32-E72D297353CC}">
                  <c16:uniqueId val="{00000032-A47D-4BFE-AC20-7F3E4342B9D1}"/>
                </c:ext>
              </c:extLst>
            </c:dLbl>
            <c:dLbl>
              <c:idx val="11"/>
              <c:layout>
                <c:manualLayout>
                  <c:x val="0"/>
                  <c:y val="-1.3350019105243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A47D-4BFE-AC20-7F3E4342B9D1}"/>
                </c:ext>
              </c:extLst>
            </c:dLbl>
            <c:dLbl>
              <c:idx val="12"/>
              <c:delete val="1"/>
              <c:extLst>
                <c:ext xmlns:c15="http://schemas.microsoft.com/office/drawing/2012/chart" uri="{CE6537A1-D6FC-4f65-9D91-7224C49458BB}"/>
                <c:ext xmlns:c16="http://schemas.microsoft.com/office/drawing/2014/chart" uri="{C3380CC4-5D6E-409C-BE32-E72D297353CC}">
                  <c16:uniqueId val="{00000034-A47D-4BFE-AC20-7F3E4342B9D1}"/>
                </c:ext>
              </c:extLst>
            </c:dLbl>
            <c:dLbl>
              <c:idx val="13"/>
              <c:delete val="1"/>
              <c:extLst>
                <c:ext xmlns:c15="http://schemas.microsoft.com/office/drawing/2012/chart" uri="{CE6537A1-D6FC-4f65-9D91-7224C49458BB}"/>
                <c:ext xmlns:c16="http://schemas.microsoft.com/office/drawing/2014/chart" uri="{C3380CC4-5D6E-409C-BE32-E72D297353CC}">
                  <c16:uniqueId val="{00000035-A47D-4BFE-AC20-7F3E4342B9D1}"/>
                </c:ext>
              </c:extLst>
            </c:dLbl>
            <c:dLbl>
              <c:idx val="14"/>
              <c:delete val="1"/>
              <c:extLst>
                <c:ext xmlns:c15="http://schemas.microsoft.com/office/drawing/2012/chart" uri="{CE6537A1-D6FC-4f65-9D91-7224C49458BB}"/>
                <c:ext xmlns:c16="http://schemas.microsoft.com/office/drawing/2014/chart" uri="{C3380CC4-5D6E-409C-BE32-E72D297353CC}">
                  <c16:uniqueId val="{00000036-A47D-4BFE-AC20-7F3E4342B9D1}"/>
                </c:ext>
              </c:extLst>
            </c:dLbl>
            <c:dLbl>
              <c:idx val="15"/>
              <c:delete val="1"/>
              <c:extLst>
                <c:ext xmlns:c15="http://schemas.microsoft.com/office/drawing/2012/chart" uri="{CE6537A1-D6FC-4f65-9D91-7224C49458BB}"/>
                <c:ext xmlns:c16="http://schemas.microsoft.com/office/drawing/2014/chart" uri="{C3380CC4-5D6E-409C-BE32-E72D297353CC}">
                  <c16:uniqueId val="{00000037-A47D-4BFE-AC20-7F3E4342B9D1}"/>
                </c:ext>
              </c:extLst>
            </c:dLbl>
            <c:dLbl>
              <c:idx val="16"/>
              <c:delete val="1"/>
              <c:extLst>
                <c:ext xmlns:c15="http://schemas.microsoft.com/office/drawing/2012/chart" uri="{CE6537A1-D6FC-4f65-9D91-7224C49458BB}"/>
                <c:ext xmlns:c16="http://schemas.microsoft.com/office/drawing/2014/chart" uri="{C3380CC4-5D6E-409C-BE32-E72D297353CC}">
                  <c16:uniqueId val="{00000038-A47D-4BFE-AC20-7F3E4342B9D1}"/>
                </c:ext>
              </c:extLst>
            </c:dLbl>
            <c:dLbl>
              <c:idx val="17"/>
              <c:delete val="1"/>
              <c:extLst>
                <c:ext xmlns:c15="http://schemas.microsoft.com/office/drawing/2012/chart" uri="{CE6537A1-D6FC-4f65-9D91-7224C49458BB}"/>
                <c:ext xmlns:c16="http://schemas.microsoft.com/office/drawing/2014/chart" uri="{C3380CC4-5D6E-409C-BE32-E72D297353CC}">
                  <c16:uniqueId val="{00000039-A47D-4BFE-AC20-7F3E4342B9D1}"/>
                </c:ext>
              </c:extLst>
            </c:dLbl>
            <c:dLbl>
              <c:idx val="18"/>
              <c:layout>
                <c:manualLayout>
                  <c:x val="-1.2873563218390805E-2"/>
                  <c:y val="-2.0025028657865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A47D-4BFE-AC20-7F3E4342B9D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 by Loan Program'!$A$50:$A$68</c:f>
              <c:strCache>
                <c:ptCount val="19"/>
                <c:pt idx="0">
                  <c:v>1999-2000</c:v>
                </c:pt>
                <c:pt idx="1">
                  <c:v>2000-2001</c:v>
                </c:pt>
                <c:pt idx="2">
                  <c:v>2001-2002</c:v>
                </c:pt>
                <c:pt idx="3">
                  <c:v>2002-2003</c:v>
                </c:pt>
                <c:pt idx="4">
                  <c:v>2003-2004</c:v>
                </c:pt>
                <c:pt idx="5">
                  <c:v>2004-2005</c:v>
                </c:pt>
                <c:pt idx="6">
                  <c:v>2005-2006</c:v>
                </c:pt>
                <c:pt idx="7">
                  <c:v>2006-2007</c:v>
                </c:pt>
                <c:pt idx="8">
                  <c:v>2007-2008</c:v>
                </c:pt>
                <c:pt idx="9">
                  <c:v>2008-2009</c:v>
                </c:pt>
                <c:pt idx="10">
                  <c:v>2009-2010</c:v>
                </c:pt>
                <c:pt idx="11">
                  <c:v>2010-2011</c:v>
                </c:pt>
                <c:pt idx="12">
                  <c:v>2011-2012</c:v>
                </c:pt>
                <c:pt idx="13">
                  <c:v>2012-2013</c:v>
                </c:pt>
                <c:pt idx="14">
                  <c:v>2013-2014</c:v>
                </c:pt>
                <c:pt idx="15">
                  <c:v>2014-2015</c:v>
                </c:pt>
                <c:pt idx="16">
                  <c:v>2015-2016</c:v>
                </c:pt>
                <c:pt idx="17">
                  <c:v>2016-2017</c:v>
                </c:pt>
                <c:pt idx="18">
                  <c:v>2017-2018</c:v>
                </c:pt>
              </c:strCache>
            </c:strRef>
          </c:cat>
          <c:val>
            <c:numRef>
              <c:f>'Trends by Loan Program'!$D$50:$D$68</c:f>
              <c:numCache>
                <c:formatCode>"$"#,##0</c:formatCode>
                <c:ptCount val="19"/>
                <c:pt idx="0">
                  <c:v>0</c:v>
                </c:pt>
                <c:pt idx="1">
                  <c:v>0</c:v>
                </c:pt>
                <c:pt idx="2">
                  <c:v>0</c:v>
                </c:pt>
                <c:pt idx="3">
                  <c:v>0</c:v>
                </c:pt>
                <c:pt idx="4">
                  <c:v>0</c:v>
                </c:pt>
                <c:pt idx="5">
                  <c:v>0</c:v>
                </c:pt>
                <c:pt idx="6">
                  <c:v>7.6082940000000002E-2</c:v>
                </c:pt>
                <c:pt idx="7">
                  <c:v>2.1163246280000001</c:v>
                </c:pt>
                <c:pt idx="8">
                  <c:v>3.180354914</c:v>
                </c:pt>
                <c:pt idx="9">
                  <c:v>4.3285532919999996</c:v>
                </c:pt>
                <c:pt idx="10">
                  <c:v>5.761910576</c:v>
                </c:pt>
                <c:pt idx="11">
                  <c:v>6.959275871</c:v>
                </c:pt>
                <c:pt idx="12">
                  <c:v>7.4794088380000003</c:v>
                </c:pt>
                <c:pt idx="13">
                  <c:v>7.6037954059999997</c:v>
                </c:pt>
                <c:pt idx="14">
                  <c:v>8.1078260009999994</c:v>
                </c:pt>
                <c:pt idx="15">
                  <c:v>8.3509492900000009</c:v>
                </c:pt>
                <c:pt idx="16">
                  <c:v>8.8429630479999997</c:v>
                </c:pt>
                <c:pt idx="17">
                  <c:v>9.6446643349999999</c:v>
                </c:pt>
                <c:pt idx="18">
                  <c:v>10.289598178</c:v>
                </c:pt>
              </c:numCache>
            </c:numRef>
          </c:val>
          <c:extLst>
            <c:ext xmlns:c16="http://schemas.microsoft.com/office/drawing/2014/chart" uri="{C3380CC4-5D6E-409C-BE32-E72D297353CC}">
              <c16:uniqueId val="{0000003B-A47D-4BFE-AC20-7F3E4342B9D1}"/>
            </c:ext>
          </c:extLst>
        </c:ser>
        <c:dLbls>
          <c:showLegendKey val="0"/>
          <c:showVal val="1"/>
          <c:showCatName val="0"/>
          <c:showSerName val="0"/>
          <c:showPercent val="0"/>
          <c:showBubbleSize val="0"/>
        </c:dLbls>
        <c:axId val="791672552"/>
        <c:axId val="791672880"/>
      </c:areaChart>
      <c:catAx>
        <c:axId val="791672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91672880"/>
        <c:crosses val="autoZero"/>
        <c:auto val="1"/>
        <c:lblAlgn val="ctr"/>
        <c:lblOffset val="100"/>
        <c:tickLblSkip val="3"/>
        <c:tickMarkSkip val="1"/>
        <c:noMultiLvlLbl val="0"/>
      </c:catAx>
      <c:valAx>
        <c:axId val="791672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91672552"/>
        <c:crosses val="autoZero"/>
        <c:crossBetween val="midCat"/>
      </c:valAx>
      <c:spPr>
        <a:noFill/>
        <a:ln>
          <a:noFill/>
        </a:ln>
        <a:effectLst/>
      </c:spPr>
    </c:plotArea>
    <c:legend>
      <c:legendPos val="b"/>
      <c:layout>
        <c:manualLayout>
          <c:xMode val="edge"/>
          <c:yMode val="edge"/>
          <c:x val="0.26217494447809409"/>
          <c:y val="0.91128517312299318"/>
          <c:w val="0.47564994279561207"/>
          <c:h val="6.544548423593647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dirty="0">
                <a:solidFill>
                  <a:sysClr val="windowText" lastClr="000000"/>
                </a:solidFill>
              </a:rPr>
              <a:t>Percent of Balance Repaid</a:t>
            </a:r>
            <a:r>
              <a:rPr lang="en-US" sz="1400" b="1" baseline="0" dirty="0">
                <a:solidFill>
                  <a:sysClr val="windowText" lastClr="000000"/>
                </a:solidFill>
              </a:rPr>
              <a:t> and Default Rate After Five Years into Repayment</a:t>
            </a:r>
          </a:p>
          <a:p>
            <a:pPr>
              <a:defRPr>
                <a:solidFill>
                  <a:sysClr val="windowText" lastClr="000000"/>
                </a:solidFill>
              </a:defRPr>
            </a:pPr>
            <a:r>
              <a:rPr lang="en-US" sz="1400" b="1" dirty="0">
                <a:solidFill>
                  <a:sysClr val="windowText" lastClr="000000"/>
                </a:solidFill>
              </a:rPr>
              <a:t>1999 through 2009</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'Default and Repayment Rates'!$B$1</c:f>
              <c:strCache>
                <c:ptCount val="1"/>
                <c:pt idx="0">
                  <c:v>5yr Default Rate</c:v>
                </c:pt>
              </c:strCache>
            </c:strRef>
          </c:tx>
          <c:spPr>
            <a:ln w="28575" cap="rnd">
              <a:solidFill>
                <a:srgbClr val="0070C0">
                  <a:alpha val="54902"/>
                </a:srgbClr>
              </a:solidFill>
              <a:round/>
            </a:ln>
            <a:effectLst/>
          </c:spPr>
          <c:marker>
            <c:symbol val="none"/>
          </c:marker>
          <c:cat>
            <c:numRef>
              <c:f>'Default and Repayment Rates'!$A$2:$A$12</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'Default and Repayment Rates'!$B$2:$B$12</c:f>
              <c:numCache>
                <c:formatCode>0%</c:formatCode>
                <c:ptCount val="11"/>
                <c:pt idx="0">
                  <c:v>7.0000000000000007E-2</c:v>
                </c:pt>
                <c:pt idx="1">
                  <c:v>7.0000000000000007E-2</c:v>
                </c:pt>
                <c:pt idx="2">
                  <c:v>0.06</c:v>
                </c:pt>
                <c:pt idx="3">
                  <c:v>0.06</c:v>
                </c:pt>
                <c:pt idx="4">
                  <c:v>7.0000000000000007E-2</c:v>
                </c:pt>
                <c:pt idx="5">
                  <c:v>7.0000000000000007E-2</c:v>
                </c:pt>
                <c:pt idx="6">
                  <c:v>7.0000000000000007E-2</c:v>
                </c:pt>
                <c:pt idx="7">
                  <c:v>0.08</c:v>
                </c:pt>
                <c:pt idx="8">
                  <c:v>0.09</c:v>
                </c:pt>
                <c:pt idx="9">
                  <c:v>0.11</c:v>
                </c:pt>
                <c:pt idx="10">
                  <c:v>0.11</c:v>
                </c:pt>
              </c:numCache>
            </c:numRef>
          </c:val>
          <c:smooth val="0"/>
          <c:extLst>
            <c:ext xmlns:c16="http://schemas.microsoft.com/office/drawing/2014/chart" uri="{C3380CC4-5D6E-409C-BE32-E72D297353CC}">
              <c16:uniqueId val="{00000000-E1D9-4FEA-A460-340A51CA59FC}"/>
            </c:ext>
          </c:extLst>
        </c:ser>
        <c:ser>
          <c:idx val="1"/>
          <c:order val="1"/>
          <c:tx>
            <c:strRef>
              <c:f>'Default and Repayment Rates'!$C$1</c:f>
              <c:strCache>
                <c:ptCount val="1"/>
                <c:pt idx="0">
                  <c:v>Percent of Balance Repaid</c:v>
                </c:pt>
              </c:strCache>
            </c:strRef>
          </c:tx>
          <c:spPr>
            <a:ln w="28575" cap="rnd">
              <a:solidFill>
                <a:srgbClr val="336600">
                  <a:alpha val="45098"/>
                </a:srgbClr>
              </a:solidFill>
              <a:round/>
            </a:ln>
            <a:effectLst/>
          </c:spPr>
          <c:marker>
            <c:symbol val="none"/>
          </c:marker>
          <c:cat>
            <c:numRef>
              <c:f>'Default and Repayment Rates'!$A$2:$A$12</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'Default and Repayment Rates'!$C$2:$C$12</c:f>
              <c:numCache>
                <c:formatCode>0%</c:formatCode>
                <c:ptCount val="11"/>
                <c:pt idx="0">
                  <c:v>0.56000000000000005</c:v>
                </c:pt>
                <c:pt idx="1">
                  <c:v>0.56000000000000005</c:v>
                </c:pt>
                <c:pt idx="2">
                  <c:v>0.56000000000000005</c:v>
                </c:pt>
                <c:pt idx="3">
                  <c:v>0.52</c:v>
                </c:pt>
                <c:pt idx="4">
                  <c:v>0.48</c:v>
                </c:pt>
                <c:pt idx="5">
                  <c:v>0.44</c:v>
                </c:pt>
                <c:pt idx="6">
                  <c:v>0.45</c:v>
                </c:pt>
                <c:pt idx="7">
                  <c:v>0.43</c:v>
                </c:pt>
                <c:pt idx="8">
                  <c:v>0.4</c:v>
                </c:pt>
                <c:pt idx="9">
                  <c:v>0.39</c:v>
                </c:pt>
                <c:pt idx="10">
                  <c:v>0.36</c:v>
                </c:pt>
              </c:numCache>
            </c:numRef>
          </c:val>
          <c:smooth val="0"/>
          <c:extLst>
            <c:ext xmlns:c16="http://schemas.microsoft.com/office/drawing/2014/chart" uri="{C3380CC4-5D6E-409C-BE32-E72D297353CC}">
              <c16:uniqueId val="{00000001-E1D9-4FEA-A460-340A51CA59FC}"/>
            </c:ext>
          </c:extLst>
        </c:ser>
        <c:dLbls>
          <c:showLegendKey val="0"/>
          <c:showVal val="0"/>
          <c:showCatName val="0"/>
          <c:showSerName val="0"/>
          <c:showPercent val="0"/>
          <c:showBubbleSize val="0"/>
        </c:dLbls>
        <c:smooth val="0"/>
        <c:axId val="590526984"/>
        <c:axId val="590521736"/>
      </c:lineChart>
      <c:catAx>
        <c:axId val="59052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90521736"/>
        <c:crosses val="autoZero"/>
        <c:auto val="1"/>
        <c:lblAlgn val="ctr"/>
        <c:lblOffset val="100"/>
        <c:noMultiLvlLbl val="0"/>
      </c:catAx>
      <c:valAx>
        <c:axId val="590521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90526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C1926-3A32-40B3-B4EA-4A19713A5BE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a:p>
        </p:txBody>
      </p:sp>
      <p:sp>
        <p:nvSpPr>
          <p:cNvPr id="4" name="Footer Placeholder 3">
            <a:extLst>
              <a:ext uri="{FF2B5EF4-FFF2-40B4-BE49-F238E27FC236}">
                <a16:creationId xmlns:a16="http://schemas.microsoft.com/office/drawing/2014/main" id="{9E357B12-DF4E-46F0-99B2-EAD583AD423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27E694AA-6049-45A6-AE59-A1291CF041C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57AE99CF-3C95-4DD5-A1BD-6EAA597A66EE}" type="slidenum">
              <a:rPr lang="en-US"/>
              <a:pPr>
                <a:defRPr/>
              </a:pPr>
              <a:t>‹#›</a:t>
            </a:fld>
            <a:endParaRPr lang="en-US" dirty="0"/>
          </a:p>
        </p:txBody>
      </p:sp>
    </p:spTree>
    <p:extLst>
      <p:ext uri="{BB962C8B-B14F-4D97-AF65-F5344CB8AC3E}">
        <p14:creationId xmlns:p14="http://schemas.microsoft.com/office/powerpoint/2010/main" val="3780095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9486B9-53B4-427F-B8C0-56B88D92D3B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8DFC2B7-1BC2-42FF-B5D4-36D7BEDA1AF1}"/>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D6E8E7BE-7177-4B2F-BBBC-B4C5C1636D57}" type="datetimeFigureOut">
              <a:rPr lang="en-US"/>
              <a:pPr>
                <a:defRPr/>
              </a:pPr>
              <a:t>2/19/2020</a:t>
            </a:fld>
            <a:endParaRPr lang="en-US" dirty="0"/>
          </a:p>
        </p:txBody>
      </p:sp>
      <p:sp>
        <p:nvSpPr>
          <p:cNvPr id="4" name="Slide Image Placeholder 3">
            <a:extLst>
              <a:ext uri="{FF2B5EF4-FFF2-40B4-BE49-F238E27FC236}">
                <a16:creationId xmlns:a16="http://schemas.microsoft.com/office/drawing/2014/main" id="{2E4844AE-414E-45FD-AFAD-3DDEB4738252}"/>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082F5BDE-7B73-4E6C-9D79-D2EA8B42528C}"/>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80C8CD-B84E-4DB6-894D-BBE13DB141C9}"/>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564D439-FF3E-42EA-BAE0-380C41FF49CC}"/>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6C9A1AEF-994F-428D-84BB-911B6BB2ACC7}" type="slidenum">
              <a:rPr lang="en-US"/>
              <a:pPr>
                <a:defRPr/>
              </a:pPr>
              <a:t>‹#›</a:t>
            </a:fld>
            <a:endParaRPr lang="en-US" dirty="0"/>
          </a:p>
        </p:txBody>
      </p:sp>
    </p:spTree>
    <p:extLst>
      <p:ext uri="{BB962C8B-B14F-4D97-AF65-F5344CB8AC3E}">
        <p14:creationId xmlns:p14="http://schemas.microsoft.com/office/powerpoint/2010/main" val="685834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6C9A1AEF-994F-428D-84BB-911B6BB2ACC7}" type="slidenum">
              <a:rPr lang="en-US" smtClean="0"/>
              <a:pPr>
                <a:defRPr/>
              </a:pPr>
              <a:t>1</a:t>
            </a:fld>
            <a:endParaRPr lang="en-US" dirty="0"/>
          </a:p>
        </p:txBody>
      </p:sp>
    </p:spTree>
    <p:extLst>
      <p:ext uri="{BB962C8B-B14F-4D97-AF65-F5344CB8AC3E}">
        <p14:creationId xmlns:p14="http://schemas.microsoft.com/office/powerpoint/2010/main" val="96092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10</a:t>
            </a:fld>
            <a:endParaRPr lang="en-US" dirty="0"/>
          </a:p>
        </p:txBody>
      </p:sp>
    </p:spTree>
    <p:extLst>
      <p:ext uri="{BB962C8B-B14F-4D97-AF65-F5344CB8AC3E}">
        <p14:creationId xmlns:p14="http://schemas.microsoft.com/office/powerpoint/2010/main" val="402399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12</a:t>
            </a:fld>
            <a:endParaRPr lang="en-US" dirty="0"/>
          </a:p>
        </p:txBody>
      </p:sp>
    </p:spTree>
    <p:extLst>
      <p:ext uri="{BB962C8B-B14F-4D97-AF65-F5344CB8AC3E}">
        <p14:creationId xmlns:p14="http://schemas.microsoft.com/office/powerpoint/2010/main" val="4165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13</a:t>
            </a:fld>
            <a:endParaRPr lang="en-US" dirty="0"/>
          </a:p>
        </p:txBody>
      </p:sp>
    </p:spTree>
    <p:extLst>
      <p:ext uri="{BB962C8B-B14F-4D97-AF65-F5344CB8AC3E}">
        <p14:creationId xmlns:p14="http://schemas.microsoft.com/office/powerpoint/2010/main" val="167964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14</a:t>
            </a:fld>
            <a:endParaRPr lang="en-US" dirty="0"/>
          </a:p>
        </p:txBody>
      </p:sp>
    </p:spTree>
    <p:extLst>
      <p:ext uri="{BB962C8B-B14F-4D97-AF65-F5344CB8AC3E}">
        <p14:creationId xmlns:p14="http://schemas.microsoft.com/office/powerpoint/2010/main" val="406136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15</a:t>
            </a:fld>
            <a:endParaRPr lang="en-US" dirty="0"/>
          </a:p>
        </p:txBody>
      </p:sp>
    </p:spTree>
    <p:extLst>
      <p:ext uri="{BB962C8B-B14F-4D97-AF65-F5344CB8AC3E}">
        <p14:creationId xmlns:p14="http://schemas.microsoft.com/office/powerpoint/2010/main" val="178260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16</a:t>
            </a:fld>
            <a:endParaRPr lang="en-US" dirty="0"/>
          </a:p>
        </p:txBody>
      </p:sp>
    </p:spTree>
    <p:extLst>
      <p:ext uri="{BB962C8B-B14F-4D97-AF65-F5344CB8AC3E}">
        <p14:creationId xmlns:p14="http://schemas.microsoft.com/office/powerpoint/2010/main" val="376732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17</a:t>
            </a:fld>
            <a:endParaRPr lang="en-US" dirty="0"/>
          </a:p>
        </p:txBody>
      </p:sp>
    </p:spTree>
    <p:extLst>
      <p:ext uri="{BB962C8B-B14F-4D97-AF65-F5344CB8AC3E}">
        <p14:creationId xmlns:p14="http://schemas.microsoft.com/office/powerpoint/2010/main" val="200106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18</a:t>
            </a:fld>
            <a:endParaRPr lang="en-US" dirty="0"/>
          </a:p>
        </p:txBody>
      </p:sp>
    </p:spTree>
    <p:extLst>
      <p:ext uri="{BB962C8B-B14F-4D97-AF65-F5344CB8AC3E}">
        <p14:creationId xmlns:p14="http://schemas.microsoft.com/office/powerpoint/2010/main" val="291973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19</a:t>
            </a:fld>
            <a:endParaRPr lang="en-US" dirty="0"/>
          </a:p>
        </p:txBody>
      </p:sp>
    </p:spTree>
    <p:extLst>
      <p:ext uri="{BB962C8B-B14F-4D97-AF65-F5344CB8AC3E}">
        <p14:creationId xmlns:p14="http://schemas.microsoft.com/office/powerpoint/2010/main" val="3150532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20</a:t>
            </a:fld>
            <a:endParaRPr lang="en-US" dirty="0"/>
          </a:p>
        </p:txBody>
      </p:sp>
    </p:spTree>
    <p:extLst>
      <p:ext uri="{BB962C8B-B14F-4D97-AF65-F5344CB8AC3E}">
        <p14:creationId xmlns:p14="http://schemas.microsoft.com/office/powerpoint/2010/main" val="23859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a:t>
            </a:fld>
            <a:endParaRPr lang="en-US" dirty="0"/>
          </a:p>
        </p:txBody>
      </p:sp>
    </p:spTree>
    <p:extLst>
      <p:ext uri="{BB962C8B-B14F-4D97-AF65-F5344CB8AC3E}">
        <p14:creationId xmlns:p14="http://schemas.microsoft.com/office/powerpoint/2010/main" val="622053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21</a:t>
            </a:fld>
            <a:endParaRPr lang="en-US" dirty="0"/>
          </a:p>
        </p:txBody>
      </p:sp>
    </p:spTree>
    <p:extLst>
      <p:ext uri="{BB962C8B-B14F-4D97-AF65-F5344CB8AC3E}">
        <p14:creationId xmlns:p14="http://schemas.microsoft.com/office/powerpoint/2010/main" val="2905805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22</a:t>
            </a:fld>
            <a:endParaRPr lang="en-US" dirty="0"/>
          </a:p>
        </p:txBody>
      </p:sp>
    </p:spTree>
    <p:extLst>
      <p:ext uri="{BB962C8B-B14F-4D97-AF65-F5344CB8AC3E}">
        <p14:creationId xmlns:p14="http://schemas.microsoft.com/office/powerpoint/2010/main" val="2260289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23</a:t>
            </a:fld>
            <a:endParaRPr lang="en-US" dirty="0"/>
          </a:p>
        </p:txBody>
      </p:sp>
    </p:spTree>
    <p:extLst>
      <p:ext uri="{BB962C8B-B14F-4D97-AF65-F5344CB8AC3E}">
        <p14:creationId xmlns:p14="http://schemas.microsoft.com/office/powerpoint/2010/main" val="3854015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24</a:t>
            </a:fld>
            <a:endParaRPr lang="en-US" dirty="0"/>
          </a:p>
        </p:txBody>
      </p:sp>
    </p:spTree>
    <p:extLst>
      <p:ext uri="{BB962C8B-B14F-4D97-AF65-F5344CB8AC3E}">
        <p14:creationId xmlns:p14="http://schemas.microsoft.com/office/powerpoint/2010/main" val="2054109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25</a:t>
            </a:fld>
            <a:endParaRPr lang="en-US" dirty="0"/>
          </a:p>
        </p:txBody>
      </p:sp>
    </p:spTree>
    <p:extLst>
      <p:ext uri="{BB962C8B-B14F-4D97-AF65-F5344CB8AC3E}">
        <p14:creationId xmlns:p14="http://schemas.microsoft.com/office/powerpoint/2010/main" val="1861559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26</a:t>
            </a:fld>
            <a:endParaRPr lang="en-US" dirty="0"/>
          </a:p>
        </p:txBody>
      </p:sp>
    </p:spTree>
    <p:extLst>
      <p:ext uri="{BB962C8B-B14F-4D97-AF65-F5344CB8AC3E}">
        <p14:creationId xmlns:p14="http://schemas.microsoft.com/office/powerpoint/2010/main" val="1211080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27</a:t>
            </a:fld>
            <a:endParaRPr lang="en-US" dirty="0"/>
          </a:p>
        </p:txBody>
      </p:sp>
    </p:spTree>
    <p:extLst>
      <p:ext uri="{BB962C8B-B14F-4D97-AF65-F5344CB8AC3E}">
        <p14:creationId xmlns:p14="http://schemas.microsoft.com/office/powerpoint/2010/main" val="1993560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28</a:t>
            </a:fld>
            <a:endParaRPr lang="en-US" dirty="0"/>
          </a:p>
        </p:txBody>
      </p:sp>
    </p:spTree>
    <p:extLst>
      <p:ext uri="{BB962C8B-B14F-4D97-AF65-F5344CB8AC3E}">
        <p14:creationId xmlns:p14="http://schemas.microsoft.com/office/powerpoint/2010/main" val="2514134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29</a:t>
            </a:fld>
            <a:endParaRPr lang="en-US" dirty="0"/>
          </a:p>
        </p:txBody>
      </p:sp>
    </p:spTree>
    <p:extLst>
      <p:ext uri="{BB962C8B-B14F-4D97-AF65-F5344CB8AC3E}">
        <p14:creationId xmlns:p14="http://schemas.microsoft.com/office/powerpoint/2010/main" val="1894650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E93A0FC-6B0C-454C-A2EE-7F436A7B2E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EDF6296-2707-4888-A6CA-B4B0CCEAA88D}"/>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a:extLst>
              <a:ext uri="{FF2B5EF4-FFF2-40B4-BE49-F238E27FC236}">
                <a16:creationId xmlns:a16="http://schemas.microsoft.com/office/drawing/2014/main" id="{83977348-D8E6-49DE-8BCC-2BB31E4F8F1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6FA6D1E7-3962-492B-88D8-404C5A8C9BDA}" type="slidenum">
              <a:rPr lang="en-US" altLang="en-US" smtClean="0"/>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6C9A1AEF-994F-428D-84BB-911B6BB2ACC7}" type="slidenum">
              <a:rPr lang="en-US" smtClean="0"/>
              <a:pPr>
                <a:defRPr/>
              </a:pPr>
              <a:t>3</a:t>
            </a:fld>
            <a:endParaRPr lang="en-US" dirty="0"/>
          </a:p>
        </p:txBody>
      </p:sp>
    </p:spTree>
    <p:extLst>
      <p:ext uri="{BB962C8B-B14F-4D97-AF65-F5344CB8AC3E}">
        <p14:creationId xmlns:p14="http://schemas.microsoft.com/office/powerpoint/2010/main" val="362268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9A1AEF-994F-428D-84BB-911B6BB2ACC7}" type="slidenum">
              <a:rPr lang="en-US" smtClean="0"/>
              <a:pPr>
                <a:defRPr/>
              </a:pPr>
              <a:t>31</a:t>
            </a:fld>
            <a:endParaRPr lang="en-US" dirty="0"/>
          </a:p>
        </p:txBody>
      </p:sp>
    </p:spTree>
    <p:extLst>
      <p:ext uri="{BB962C8B-B14F-4D97-AF65-F5344CB8AC3E}">
        <p14:creationId xmlns:p14="http://schemas.microsoft.com/office/powerpoint/2010/main" val="376297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C9A1AEF-994F-428D-84BB-911B6BB2ACC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7923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330895-24D6-4F5E-97E5-B60A0320D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25A0EA2-554B-4A15-BA5B-E20C923B1A7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a:p>
        </p:txBody>
      </p:sp>
      <p:sp>
        <p:nvSpPr>
          <p:cNvPr id="16388" name="Slide Number Placeholder 3">
            <a:extLst>
              <a:ext uri="{FF2B5EF4-FFF2-40B4-BE49-F238E27FC236}">
                <a16:creationId xmlns:a16="http://schemas.microsoft.com/office/drawing/2014/main" id="{FE8444DD-9EA0-4AAE-9BDD-67E790A63E3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9D91C752-96C1-4C19-8734-4D5D41997FBC}" type="slidenum">
              <a:rPr lang="en-US" altLang="en-US" smtClean="0"/>
              <a:pPr/>
              <a:t>5</a:t>
            </a:fld>
            <a:endParaRPr lang="en-US" altLang="en-US"/>
          </a:p>
        </p:txBody>
      </p:sp>
    </p:spTree>
    <p:extLst>
      <p:ext uri="{BB962C8B-B14F-4D97-AF65-F5344CB8AC3E}">
        <p14:creationId xmlns:p14="http://schemas.microsoft.com/office/powerpoint/2010/main" val="321964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330895-24D6-4F5E-97E5-B60A0320D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25A0EA2-554B-4A15-BA5B-E20C923B1A7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a:p>
        </p:txBody>
      </p:sp>
      <p:sp>
        <p:nvSpPr>
          <p:cNvPr id="16388" name="Slide Number Placeholder 3">
            <a:extLst>
              <a:ext uri="{FF2B5EF4-FFF2-40B4-BE49-F238E27FC236}">
                <a16:creationId xmlns:a16="http://schemas.microsoft.com/office/drawing/2014/main" id="{FE8444DD-9EA0-4AAE-9BDD-67E790A63E3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9D91C752-96C1-4C19-8734-4D5D41997FBC}" type="slidenum">
              <a:rPr lang="en-US" altLang="en-US" smtClean="0"/>
              <a:pPr/>
              <a:t>6</a:t>
            </a:fld>
            <a:endParaRPr lang="en-US" altLang="en-US"/>
          </a:p>
        </p:txBody>
      </p:sp>
    </p:spTree>
    <p:extLst>
      <p:ext uri="{BB962C8B-B14F-4D97-AF65-F5344CB8AC3E}">
        <p14:creationId xmlns:p14="http://schemas.microsoft.com/office/powerpoint/2010/main" val="347454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330895-24D6-4F5E-97E5-B60A0320D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25A0EA2-554B-4A15-BA5B-E20C923B1A7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a:p>
        </p:txBody>
      </p:sp>
      <p:sp>
        <p:nvSpPr>
          <p:cNvPr id="16388" name="Slide Number Placeholder 3">
            <a:extLst>
              <a:ext uri="{FF2B5EF4-FFF2-40B4-BE49-F238E27FC236}">
                <a16:creationId xmlns:a16="http://schemas.microsoft.com/office/drawing/2014/main" id="{FE8444DD-9EA0-4AAE-9BDD-67E790A63E3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9D91C752-96C1-4C19-8734-4D5D41997FBC}" type="slidenum">
              <a:rPr lang="en-US" altLang="en-US" smtClean="0"/>
              <a:pPr/>
              <a:t>7</a:t>
            </a:fld>
            <a:endParaRPr lang="en-US" altLang="en-US"/>
          </a:p>
        </p:txBody>
      </p:sp>
    </p:spTree>
    <p:extLst>
      <p:ext uri="{BB962C8B-B14F-4D97-AF65-F5344CB8AC3E}">
        <p14:creationId xmlns:p14="http://schemas.microsoft.com/office/powerpoint/2010/main" val="373205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330895-24D6-4F5E-97E5-B60A0320D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25A0EA2-554B-4A15-BA5B-E20C923B1A7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a:p>
        </p:txBody>
      </p:sp>
      <p:sp>
        <p:nvSpPr>
          <p:cNvPr id="16388" name="Slide Number Placeholder 3">
            <a:extLst>
              <a:ext uri="{FF2B5EF4-FFF2-40B4-BE49-F238E27FC236}">
                <a16:creationId xmlns:a16="http://schemas.microsoft.com/office/drawing/2014/main" id="{FE8444DD-9EA0-4AAE-9BDD-67E790A63E3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9D91C752-96C1-4C19-8734-4D5D41997FBC}" type="slidenum">
              <a:rPr lang="en-US" altLang="en-US" smtClean="0"/>
              <a:pPr/>
              <a:t>8</a:t>
            </a:fld>
            <a:endParaRPr lang="en-US" altLang="en-US"/>
          </a:p>
        </p:txBody>
      </p:sp>
    </p:spTree>
    <p:extLst>
      <p:ext uri="{BB962C8B-B14F-4D97-AF65-F5344CB8AC3E}">
        <p14:creationId xmlns:p14="http://schemas.microsoft.com/office/powerpoint/2010/main" val="14420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330895-24D6-4F5E-97E5-B60A0320D8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25A0EA2-554B-4A15-BA5B-E20C923B1A78}"/>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a:p>
        </p:txBody>
      </p:sp>
      <p:sp>
        <p:nvSpPr>
          <p:cNvPr id="16388" name="Slide Number Placeholder 3">
            <a:extLst>
              <a:ext uri="{FF2B5EF4-FFF2-40B4-BE49-F238E27FC236}">
                <a16:creationId xmlns:a16="http://schemas.microsoft.com/office/drawing/2014/main" id="{FE8444DD-9EA0-4AAE-9BDD-67E790A63E3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9D91C752-96C1-4C19-8734-4D5D41997FBC}" type="slidenum">
              <a:rPr lang="en-US" altLang="en-US" smtClean="0"/>
              <a:pPr/>
              <a:t>9</a:t>
            </a:fld>
            <a:endParaRPr lang="en-US" altLang="en-US"/>
          </a:p>
        </p:txBody>
      </p:sp>
    </p:spTree>
    <p:extLst>
      <p:ext uri="{BB962C8B-B14F-4D97-AF65-F5344CB8AC3E}">
        <p14:creationId xmlns:p14="http://schemas.microsoft.com/office/powerpoint/2010/main" val="274566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22F28-BFCC-42FA-BFE3-A4CD78F2BC15}"/>
              </a:ext>
            </a:extLst>
          </p:cNvPr>
          <p:cNvSpPr/>
          <p:nvPr userDrawn="1"/>
        </p:nvSpPr>
        <p:spPr>
          <a:xfrm>
            <a:off x="-9525" y="0"/>
            <a:ext cx="9153525" cy="6867525"/>
          </a:xfrm>
          <a:prstGeom prst="rect">
            <a:avLst/>
          </a:prstGeom>
          <a:gradFill>
            <a:gsLst>
              <a:gs pos="0">
                <a:srgbClr val="203864">
                  <a:lumMod val="88000"/>
                  <a:lumOff val="12000"/>
                </a:srgbClr>
              </a:gs>
              <a:gs pos="50000">
                <a:srgbClr val="203864"/>
              </a:gs>
              <a:gs pos="100000">
                <a:srgbClr val="203864">
                  <a:lumMod val="79000"/>
                  <a:lumOff val="21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Shape 5">
            <a:extLst>
              <a:ext uri="{FF2B5EF4-FFF2-40B4-BE49-F238E27FC236}">
                <a16:creationId xmlns:a16="http://schemas.microsoft.com/office/drawing/2014/main" id="{98FDDC19-84B0-4768-83A8-067BDDB86BFD}"/>
              </a:ext>
            </a:extLst>
          </p:cNvPr>
          <p:cNvSpPr/>
          <p:nvPr userDrawn="1"/>
        </p:nvSpPr>
        <p:spPr>
          <a:xfrm>
            <a:off x="-9525" y="0"/>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8">
            <a:extLst>
              <a:ext uri="{FF2B5EF4-FFF2-40B4-BE49-F238E27FC236}">
                <a16:creationId xmlns:a16="http://schemas.microsoft.com/office/drawing/2014/main" id="{0672A6E4-0B27-4FC8-80E9-7E01504E4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5681663"/>
            <a:ext cx="696913" cy="101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AE55576-44EF-4906-BD46-D3B38F5364E5}"/>
              </a:ext>
            </a:extLst>
          </p:cNvPr>
          <p:cNvSpPr/>
          <p:nvPr userDrawn="1"/>
        </p:nvSpPr>
        <p:spPr>
          <a:xfrm>
            <a:off x="1425575" y="3992563"/>
            <a:ext cx="4887913" cy="53975"/>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0">
            <a:extLst>
              <a:ext uri="{FF2B5EF4-FFF2-40B4-BE49-F238E27FC236}">
                <a16:creationId xmlns:a16="http://schemas.microsoft.com/office/drawing/2014/main" id="{B20A37B1-160E-4422-B076-A01ED09A304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4638" t="36079"/>
          <a:stretch>
            <a:fillRect/>
          </a:stretch>
        </p:blipFill>
        <p:spPr bwMode="auto">
          <a:xfrm>
            <a:off x="7061200" y="6178550"/>
            <a:ext cx="1944688"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57010" y="1560112"/>
            <a:ext cx="6858000" cy="2387600"/>
          </a:xfrm>
        </p:spPr>
        <p:txBody>
          <a:bodyPr anchor="b"/>
          <a:lstStyle>
            <a:lvl1pPr algn="l">
              <a:defRPr sz="6000" b="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357010" y="4175970"/>
            <a:ext cx="6858000" cy="446429"/>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Text Placeholder 17"/>
          <p:cNvSpPr>
            <a:spLocks noGrp="1"/>
          </p:cNvSpPr>
          <p:nvPr>
            <p:ph type="body" sz="quarter" idx="10"/>
          </p:nvPr>
        </p:nvSpPr>
        <p:spPr>
          <a:xfrm>
            <a:off x="1357313" y="4845050"/>
            <a:ext cx="6434137" cy="942907"/>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104835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96E650D-36A1-4799-9B6D-1731433EC6AD}"/>
              </a:ext>
            </a:extLst>
          </p:cNvPr>
          <p:cNvSpPr>
            <a:spLocks noGrp="1"/>
          </p:cNvSpPr>
          <p:nvPr>
            <p:ph type="dt" sz="half" idx="10"/>
          </p:nvPr>
        </p:nvSpPr>
        <p:spPr/>
        <p:txBody>
          <a:bodyPr/>
          <a:lstStyle>
            <a:lvl1pPr>
              <a:defRPr/>
            </a:lvl1pPr>
          </a:lstStyle>
          <a:p>
            <a:pPr>
              <a:defRPr/>
            </a:pPr>
            <a:fld id="{8C6D2C3D-67E5-4118-A8C2-9F920C9F14A8}"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119B5B81-9999-4F6B-94EE-583D3E29C8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3B1ACC-7A89-4821-94F2-0A0B548A21A9}"/>
              </a:ext>
            </a:extLst>
          </p:cNvPr>
          <p:cNvSpPr>
            <a:spLocks noGrp="1"/>
          </p:cNvSpPr>
          <p:nvPr>
            <p:ph type="sldNum" sz="quarter" idx="12"/>
          </p:nvPr>
        </p:nvSpPr>
        <p:spPr/>
        <p:txBody>
          <a:bodyPr/>
          <a:lstStyle>
            <a:lvl1pPr>
              <a:defRPr/>
            </a:lvl1pPr>
          </a:lstStyle>
          <a:p>
            <a:pPr>
              <a:defRPr/>
            </a:pPr>
            <a:fld id="{84E74620-5BDB-4DBF-8B8C-F9B792F85AED}" type="slidenum">
              <a:rPr lang="en-US"/>
              <a:pPr>
                <a:defRPr/>
              </a:pPr>
              <a:t>‹#›</a:t>
            </a:fld>
            <a:endParaRPr lang="en-US" dirty="0"/>
          </a:p>
        </p:txBody>
      </p:sp>
    </p:spTree>
    <p:extLst>
      <p:ext uri="{BB962C8B-B14F-4D97-AF65-F5344CB8AC3E}">
        <p14:creationId xmlns:p14="http://schemas.microsoft.com/office/powerpoint/2010/main" val="389752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F0210-9A89-48B5-9FBD-5051FCDF4311}"/>
              </a:ext>
            </a:extLst>
          </p:cNvPr>
          <p:cNvSpPr>
            <a:spLocks noGrp="1"/>
          </p:cNvSpPr>
          <p:nvPr>
            <p:ph type="dt" sz="half" idx="10"/>
          </p:nvPr>
        </p:nvSpPr>
        <p:spPr/>
        <p:txBody>
          <a:bodyPr/>
          <a:lstStyle>
            <a:lvl1pPr>
              <a:defRPr/>
            </a:lvl1pPr>
          </a:lstStyle>
          <a:p>
            <a:pPr>
              <a:defRPr/>
            </a:pPr>
            <a:fld id="{2A317EAB-70CC-4E2F-A0C9-AA926879A74F}"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19AB1D6C-7993-43D3-80C6-CD728AEBFC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FB2DC4-1567-42C3-850D-B6CB1EE7F53E}"/>
              </a:ext>
            </a:extLst>
          </p:cNvPr>
          <p:cNvSpPr>
            <a:spLocks noGrp="1"/>
          </p:cNvSpPr>
          <p:nvPr>
            <p:ph type="sldNum" sz="quarter" idx="12"/>
          </p:nvPr>
        </p:nvSpPr>
        <p:spPr/>
        <p:txBody>
          <a:bodyPr/>
          <a:lstStyle>
            <a:lvl1pPr>
              <a:defRPr/>
            </a:lvl1pPr>
          </a:lstStyle>
          <a:p>
            <a:pPr>
              <a:defRPr/>
            </a:pPr>
            <a:fld id="{FE90F89A-C4E3-4BA9-85F1-CF6A3FC91ADB}" type="slidenum">
              <a:rPr lang="en-US"/>
              <a:pPr>
                <a:defRPr/>
              </a:pPr>
              <a:t>‹#›</a:t>
            </a:fld>
            <a:endParaRPr lang="en-US" dirty="0"/>
          </a:p>
        </p:txBody>
      </p:sp>
    </p:spTree>
    <p:extLst>
      <p:ext uri="{BB962C8B-B14F-4D97-AF65-F5344CB8AC3E}">
        <p14:creationId xmlns:p14="http://schemas.microsoft.com/office/powerpoint/2010/main" val="24525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21FDD-997C-45E1-9A72-D37E0A426C95}"/>
              </a:ext>
            </a:extLst>
          </p:cNvPr>
          <p:cNvSpPr>
            <a:spLocks noGrp="1"/>
          </p:cNvSpPr>
          <p:nvPr>
            <p:ph type="dt" sz="half" idx="10"/>
          </p:nvPr>
        </p:nvSpPr>
        <p:spPr/>
        <p:txBody>
          <a:bodyPr/>
          <a:lstStyle>
            <a:lvl1pPr>
              <a:defRPr/>
            </a:lvl1pPr>
          </a:lstStyle>
          <a:p>
            <a:pPr>
              <a:defRPr/>
            </a:pPr>
            <a:fld id="{C5B78E1D-D145-4373-92F6-07D1BD6F7811}"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9F579BBE-65F4-4F9C-877A-56E0216453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FF1E8B-3882-40EE-991F-CEBD0C22860A}"/>
              </a:ext>
            </a:extLst>
          </p:cNvPr>
          <p:cNvSpPr>
            <a:spLocks noGrp="1"/>
          </p:cNvSpPr>
          <p:nvPr>
            <p:ph type="sldNum" sz="quarter" idx="12"/>
          </p:nvPr>
        </p:nvSpPr>
        <p:spPr/>
        <p:txBody>
          <a:bodyPr/>
          <a:lstStyle>
            <a:lvl1pPr>
              <a:defRPr/>
            </a:lvl1pPr>
          </a:lstStyle>
          <a:p>
            <a:pPr>
              <a:defRPr/>
            </a:pPr>
            <a:fld id="{F355B5F1-93D2-475C-A68B-16C5DC8346B6}" type="slidenum">
              <a:rPr lang="en-US"/>
              <a:pPr>
                <a:defRPr/>
              </a:pPr>
              <a:t>‹#›</a:t>
            </a:fld>
            <a:endParaRPr lang="en-US" dirty="0"/>
          </a:p>
        </p:txBody>
      </p:sp>
    </p:spTree>
    <p:extLst>
      <p:ext uri="{BB962C8B-B14F-4D97-AF65-F5344CB8AC3E}">
        <p14:creationId xmlns:p14="http://schemas.microsoft.com/office/powerpoint/2010/main" val="146666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CA7C9FC-722F-4719-98E3-A3DED25DE5DD}"/>
              </a:ext>
            </a:extLst>
          </p:cNvPr>
          <p:cNvCxnSpPr/>
          <p:nvPr userDrawn="1"/>
        </p:nvCxnSpPr>
        <p:spPr>
          <a:xfrm flipH="1">
            <a:off x="830263" y="4724400"/>
            <a:ext cx="7566025"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EF54F348-648B-41CC-B4F1-228FA3D5DD7C}"/>
              </a:ext>
            </a:extLst>
          </p:cNvPr>
          <p:cNvSpPr/>
          <p:nvPr userDrawn="1"/>
        </p:nvSpPr>
        <p:spPr>
          <a:xfrm>
            <a:off x="8502650" y="0"/>
            <a:ext cx="641350" cy="6858000"/>
          </a:xfrm>
          <a:custGeom>
            <a:avLst/>
            <a:gdLst>
              <a:gd name="connsiteX0" fmla="*/ 0 w 640596"/>
              <a:gd name="connsiteY0" fmla="*/ 0 h 6903720"/>
              <a:gd name="connsiteX1" fmla="*/ 640596 w 640596"/>
              <a:gd name="connsiteY1" fmla="*/ 0 h 6903720"/>
              <a:gd name="connsiteX2" fmla="*/ 640596 w 640596"/>
              <a:gd name="connsiteY2" fmla="*/ 6903720 h 6903720"/>
              <a:gd name="connsiteX3" fmla="*/ 9631 w 640596"/>
              <a:gd name="connsiteY3" fmla="*/ 6903720 h 6903720"/>
              <a:gd name="connsiteX4" fmla="*/ 105457 w 640596"/>
              <a:gd name="connsiteY4" fmla="*/ 6376601 h 6903720"/>
              <a:gd name="connsiteX5" fmla="*/ 326271 w 640596"/>
              <a:gd name="connsiteY5" fmla="*/ 3478349 h 6903720"/>
              <a:gd name="connsiteX6" fmla="*/ 105457 w 640596"/>
              <a:gd name="connsiteY6" fmla="*/ 580097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96" h="6903720">
                <a:moveTo>
                  <a:pt x="0" y="0"/>
                </a:moveTo>
                <a:lnTo>
                  <a:pt x="640596" y="0"/>
                </a:lnTo>
                <a:lnTo>
                  <a:pt x="640596" y="6903720"/>
                </a:lnTo>
                <a:lnTo>
                  <a:pt x="9631" y="6903720"/>
                </a:lnTo>
                <a:lnTo>
                  <a:pt x="105457" y="6376601"/>
                </a:lnTo>
                <a:cubicBezTo>
                  <a:pt x="247644" y="5485795"/>
                  <a:pt x="326271" y="4506403"/>
                  <a:pt x="326271" y="3478349"/>
                </a:cubicBezTo>
                <a:cubicBezTo>
                  <a:pt x="326271" y="2450295"/>
                  <a:pt x="247644" y="1470904"/>
                  <a:pt x="105457" y="580097"/>
                </a:cubicBezTo>
                <a:close/>
              </a:path>
            </a:pathLst>
          </a:custGeom>
          <a:gradFill>
            <a:gsLst>
              <a:gs pos="0">
                <a:srgbClr val="203864">
                  <a:lumMod val="88000"/>
                  <a:lumOff val="12000"/>
                </a:srgbClr>
              </a:gs>
              <a:gs pos="40000">
                <a:srgbClr val="203864"/>
              </a:gs>
              <a:gs pos="100000">
                <a:srgbClr val="203864">
                  <a:lumMod val="79000"/>
                  <a:lumOff val="21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8">
            <a:extLst>
              <a:ext uri="{FF2B5EF4-FFF2-40B4-BE49-F238E27FC236}">
                <a16:creationId xmlns:a16="http://schemas.microsoft.com/office/drawing/2014/main" id="{AB5F9DA7-B2DC-46BA-90F3-9EFA78EB5E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187325"/>
            <a:ext cx="2405063" cy="75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41835" y="2336800"/>
            <a:ext cx="6858000" cy="2387600"/>
          </a:xfrm>
        </p:spPr>
        <p:txBody>
          <a:bodyPr anchor="b">
            <a:normAutofit/>
          </a:bodyPr>
          <a:lstStyle>
            <a:lvl1pPr algn="r">
              <a:defRPr sz="4000" b="1" baseline="0">
                <a:solidFill>
                  <a:srgbClr val="203864"/>
                </a:solidFill>
                <a:latin typeface="+mj-lt"/>
              </a:defRPr>
            </a:lvl1pPr>
          </a:lstStyle>
          <a:p>
            <a:r>
              <a:rPr lang="en-US" dirty="0"/>
              <a:t>Click to edit Master title style</a:t>
            </a:r>
          </a:p>
        </p:txBody>
      </p:sp>
      <p:sp>
        <p:nvSpPr>
          <p:cNvPr id="3" name="Subtitle 2"/>
          <p:cNvSpPr>
            <a:spLocks noGrp="1"/>
          </p:cNvSpPr>
          <p:nvPr>
            <p:ph type="subTitle" idx="1"/>
          </p:nvPr>
        </p:nvSpPr>
        <p:spPr>
          <a:xfrm>
            <a:off x="1541835" y="5820568"/>
            <a:ext cx="6858000" cy="755329"/>
          </a:xfrm>
        </p:spPr>
        <p:txBody>
          <a:bodyPr>
            <a:noAutofit/>
          </a:bodyPr>
          <a:lstStyle>
            <a:lvl1pPr marL="0" indent="0" algn="r">
              <a:buNone/>
              <a:defRPr sz="1800" baseline="0">
                <a:solidFill>
                  <a:srgbClr val="20386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1541463" y="4975869"/>
            <a:ext cx="6854825" cy="865187"/>
          </a:xfrm>
        </p:spPr>
        <p:txBody>
          <a:bodyPr>
            <a:normAutofit/>
          </a:bodyPr>
          <a:lstStyle>
            <a:lvl1pPr marL="0" indent="0" algn="r">
              <a:buFontTx/>
              <a:buNone/>
              <a:defRPr>
                <a:solidFill>
                  <a:srgbClr val="203864"/>
                </a:solidFill>
                <a:latin typeface="+mj-lt"/>
              </a:defRPr>
            </a:lvl1pPr>
            <a:lvl2pPr marL="457200" indent="0" algn="r">
              <a:buFontTx/>
              <a:buNone/>
              <a:defRPr>
                <a:solidFill>
                  <a:srgbClr val="203864"/>
                </a:solidFill>
                <a:latin typeface="Museo 100" panose="02000000000000000000" pitchFamily="50" charset="0"/>
              </a:defRPr>
            </a:lvl2pPr>
            <a:lvl3pPr marL="914400" indent="0" algn="r">
              <a:buFontTx/>
              <a:buNone/>
              <a:defRPr>
                <a:solidFill>
                  <a:srgbClr val="203864"/>
                </a:solidFill>
                <a:latin typeface="Museo 100" panose="02000000000000000000" pitchFamily="50" charset="0"/>
              </a:defRPr>
            </a:lvl3pPr>
            <a:lvl4pPr marL="1371600" indent="0" algn="r">
              <a:buFontTx/>
              <a:buNone/>
              <a:defRPr sz="2000" baseline="0">
                <a:solidFill>
                  <a:srgbClr val="203864"/>
                </a:solidFill>
                <a:latin typeface="Museo 300" panose="02000000000000000000" pitchFamily="50" charset="0"/>
              </a:defRPr>
            </a:lvl4pPr>
            <a:lvl5pPr marL="1828800" indent="0" algn="r">
              <a:buFontTx/>
              <a:buNone/>
              <a:defRPr>
                <a:solidFill>
                  <a:srgbClr val="203864"/>
                </a:solidFill>
                <a:latin typeface="Museo 100" panose="02000000000000000000" pitchFamily="50" charset="0"/>
              </a:defRPr>
            </a:lvl5pPr>
          </a:lstStyle>
          <a:p>
            <a:pPr lvl="0"/>
            <a:r>
              <a:rPr lang="en-US" dirty="0"/>
              <a:t>Edit Master text styles</a:t>
            </a:r>
          </a:p>
        </p:txBody>
      </p:sp>
    </p:spTree>
    <p:extLst>
      <p:ext uri="{BB962C8B-B14F-4D97-AF65-F5344CB8AC3E}">
        <p14:creationId xmlns:p14="http://schemas.microsoft.com/office/powerpoint/2010/main" val="108801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DA56A05-179B-4F63-A59F-08B69BECE168}"/>
              </a:ext>
            </a:extLst>
          </p:cNvPr>
          <p:cNvSpPr/>
          <p:nvPr userDrawn="1"/>
        </p:nvSpPr>
        <p:spPr>
          <a:xfrm rot="10800000">
            <a:off x="-25400" y="0"/>
            <a:ext cx="762000" cy="6858000"/>
          </a:xfrm>
          <a:custGeom>
            <a:avLst/>
            <a:gdLst>
              <a:gd name="connsiteX0" fmla="*/ 0 w 640596"/>
              <a:gd name="connsiteY0" fmla="*/ 0 h 6903720"/>
              <a:gd name="connsiteX1" fmla="*/ 640596 w 640596"/>
              <a:gd name="connsiteY1" fmla="*/ 0 h 6903720"/>
              <a:gd name="connsiteX2" fmla="*/ 640596 w 640596"/>
              <a:gd name="connsiteY2" fmla="*/ 6903720 h 6903720"/>
              <a:gd name="connsiteX3" fmla="*/ 9631 w 640596"/>
              <a:gd name="connsiteY3" fmla="*/ 6903720 h 6903720"/>
              <a:gd name="connsiteX4" fmla="*/ 105457 w 640596"/>
              <a:gd name="connsiteY4" fmla="*/ 6376601 h 6903720"/>
              <a:gd name="connsiteX5" fmla="*/ 326271 w 640596"/>
              <a:gd name="connsiteY5" fmla="*/ 3478349 h 6903720"/>
              <a:gd name="connsiteX6" fmla="*/ 105457 w 640596"/>
              <a:gd name="connsiteY6" fmla="*/ 580097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96" h="6903720">
                <a:moveTo>
                  <a:pt x="0" y="0"/>
                </a:moveTo>
                <a:lnTo>
                  <a:pt x="640596" y="0"/>
                </a:lnTo>
                <a:lnTo>
                  <a:pt x="640596" y="6903720"/>
                </a:lnTo>
                <a:lnTo>
                  <a:pt x="9631" y="6903720"/>
                </a:lnTo>
                <a:lnTo>
                  <a:pt x="105457" y="6376601"/>
                </a:lnTo>
                <a:cubicBezTo>
                  <a:pt x="247644" y="5485795"/>
                  <a:pt x="326271" y="4506403"/>
                  <a:pt x="326271" y="3478349"/>
                </a:cubicBezTo>
                <a:cubicBezTo>
                  <a:pt x="326271" y="2450295"/>
                  <a:pt x="247644" y="1470904"/>
                  <a:pt x="105457" y="580097"/>
                </a:cubicBezTo>
                <a:close/>
              </a:path>
            </a:pathLst>
          </a:custGeom>
          <a:gradFill>
            <a:gsLst>
              <a:gs pos="0">
                <a:srgbClr val="203864">
                  <a:lumMod val="88000"/>
                  <a:lumOff val="12000"/>
                </a:srgbClr>
              </a:gs>
              <a:gs pos="40000">
                <a:srgbClr val="203864"/>
              </a:gs>
              <a:gs pos="100000">
                <a:srgbClr val="203864">
                  <a:lumMod val="79000"/>
                  <a:lumOff val="21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9">
            <a:extLst>
              <a:ext uri="{FF2B5EF4-FFF2-40B4-BE49-F238E27FC236}">
                <a16:creationId xmlns:a16="http://schemas.microsoft.com/office/drawing/2014/main" id="{17219236-2636-4E1F-A113-C90D0AF2F8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80975"/>
            <a:ext cx="436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D60ECF7-110E-4445-879F-A94B53782E4E}"/>
              </a:ext>
            </a:extLst>
          </p:cNvPr>
          <p:cNvCxnSpPr/>
          <p:nvPr userDrawn="1"/>
        </p:nvCxnSpPr>
        <p:spPr>
          <a:xfrm flipH="1">
            <a:off x="714375" y="1003300"/>
            <a:ext cx="8124825"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pic>
        <p:nvPicPr>
          <p:cNvPr id="8" name="Picture 9">
            <a:extLst>
              <a:ext uri="{FF2B5EF4-FFF2-40B4-BE49-F238E27FC236}">
                <a16:creationId xmlns:a16="http://schemas.microsoft.com/office/drawing/2014/main" id="{B16188BB-75A9-4AFA-99A9-672F00BC9A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5754" t="40280" b="11444"/>
          <a:stretch>
            <a:fillRect/>
          </a:stretch>
        </p:blipFill>
        <p:spPr bwMode="auto">
          <a:xfrm>
            <a:off x="8140700" y="6592888"/>
            <a:ext cx="9334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5"/>
            <a:ext cx="7886700" cy="549275"/>
          </a:xfrm>
        </p:spPr>
        <p:txBody>
          <a:bodyPr>
            <a:noAutofit/>
          </a:bodyPr>
          <a:lstStyle>
            <a:lvl1pPr>
              <a:defRPr sz="3600" b="1">
                <a:solidFill>
                  <a:srgbClr val="203864"/>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p:nvPr>
        </p:nvSpPr>
        <p:spPr>
          <a:xfrm>
            <a:off x="628650" y="1157288"/>
            <a:ext cx="6667500" cy="668337"/>
          </a:xfrm>
        </p:spPr>
        <p:txBody>
          <a:bodyPr>
            <a:normAutofit/>
          </a:bodyPr>
          <a:lstStyle>
            <a:lvl1pPr marL="0" indent="0">
              <a:buFontTx/>
              <a:buNone/>
              <a:defRPr sz="2000">
                <a:solidFill>
                  <a:srgbClr val="203864"/>
                </a:solidFill>
                <a:latin typeface="+mj-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spTree>
    <p:extLst>
      <p:ext uri="{BB962C8B-B14F-4D97-AF65-F5344CB8AC3E}">
        <p14:creationId xmlns:p14="http://schemas.microsoft.com/office/powerpoint/2010/main" val="351288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6A6F36-F4DB-4BCF-8EFE-294CA906DDB8}"/>
              </a:ext>
            </a:extLst>
          </p:cNvPr>
          <p:cNvSpPr>
            <a:spLocks noGrp="1"/>
          </p:cNvSpPr>
          <p:nvPr>
            <p:ph type="dt" sz="half" idx="10"/>
          </p:nvPr>
        </p:nvSpPr>
        <p:spPr/>
        <p:txBody>
          <a:bodyPr/>
          <a:lstStyle>
            <a:lvl1pPr>
              <a:defRPr/>
            </a:lvl1pPr>
          </a:lstStyle>
          <a:p>
            <a:pPr>
              <a:defRPr/>
            </a:pPr>
            <a:fld id="{E5BBCCB2-AE50-42D9-9B64-CA9CCB32DA31}"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CFDBA153-2DC1-4A54-9EC7-99231844B6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149E75-3157-4EE0-ACE0-AEF5476D8080}"/>
              </a:ext>
            </a:extLst>
          </p:cNvPr>
          <p:cNvSpPr>
            <a:spLocks noGrp="1"/>
          </p:cNvSpPr>
          <p:nvPr>
            <p:ph type="sldNum" sz="quarter" idx="12"/>
          </p:nvPr>
        </p:nvSpPr>
        <p:spPr/>
        <p:txBody>
          <a:bodyPr/>
          <a:lstStyle>
            <a:lvl1pPr>
              <a:defRPr/>
            </a:lvl1pPr>
          </a:lstStyle>
          <a:p>
            <a:pPr>
              <a:defRPr/>
            </a:pPr>
            <a:fld id="{0610F47C-C6C9-4FC0-96E7-EB591BD5E45D}" type="slidenum">
              <a:rPr lang="en-US"/>
              <a:pPr>
                <a:defRPr/>
              </a:pPr>
              <a:t>‹#›</a:t>
            </a:fld>
            <a:endParaRPr lang="en-US" dirty="0"/>
          </a:p>
        </p:txBody>
      </p:sp>
    </p:spTree>
    <p:extLst>
      <p:ext uri="{BB962C8B-B14F-4D97-AF65-F5344CB8AC3E}">
        <p14:creationId xmlns:p14="http://schemas.microsoft.com/office/powerpoint/2010/main" val="2264401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42A4B53-3DE9-4787-9A89-F9AB673CB771}"/>
              </a:ext>
            </a:extLst>
          </p:cNvPr>
          <p:cNvSpPr>
            <a:spLocks noGrp="1"/>
          </p:cNvSpPr>
          <p:nvPr>
            <p:ph type="dt" sz="half" idx="10"/>
          </p:nvPr>
        </p:nvSpPr>
        <p:spPr/>
        <p:txBody>
          <a:bodyPr/>
          <a:lstStyle>
            <a:lvl1pPr>
              <a:defRPr/>
            </a:lvl1pPr>
          </a:lstStyle>
          <a:p>
            <a:pPr>
              <a:defRPr/>
            </a:pPr>
            <a:fld id="{B8B5E522-99BF-45E9-A3D4-E7F6A20A2648}"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BEEA8E65-FCAD-4335-B90A-19EEC599A9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4EA740-9175-483A-90F9-6F8AEF519158}"/>
              </a:ext>
            </a:extLst>
          </p:cNvPr>
          <p:cNvSpPr>
            <a:spLocks noGrp="1"/>
          </p:cNvSpPr>
          <p:nvPr>
            <p:ph type="sldNum" sz="quarter" idx="12"/>
          </p:nvPr>
        </p:nvSpPr>
        <p:spPr/>
        <p:txBody>
          <a:bodyPr/>
          <a:lstStyle>
            <a:lvl1pPr>
              <a:defRPr/>
            </a:lvl1pPr>
          </a:lstStyle>
          <a:p>
            <a:pPr>
              <a:defRPr/>
            </a:pPr>
            <a:fld id="{033A7B04-6584-487F-B6BA-164FF7FA578A}" type="slidenum">
              <a:rPr lang="en-US"/>
              <a:pPr>
                <a:defRPr/>
              </a:pPr>
              <a:t>‹#›</a:t>
            </a:fld>
            <a:endParaRPr lang="en-US" dirty="0"/>
          </a:p>
        </p:txBody>
      </p:sp>
    </p:spTree>
    <p:extLst>
      <p:ext uri="{BB962C8B-B14F-4D97-AF65-F5344CB8AC3E}">
        <p14:creationId xmlns:p14="http://schemas.microsoft.com/office/powerpoint/2010/main" val="355161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1976C4-FC65-4A97-B23E-DA0DAB12A30E}"/>
              </a:ext>
            </a:extLst>
          </p:cNvPr>
          <p:cNvSpPr>
            <a:spLocks noGrp="1"/>
          </p:cNvSpPr>
          <p:nvPr>
            <p:ph type="dt" sz="half" idx="10"/>
          </p:nvPr>
        </p:nvSpPr>
        <p:spPr/>
        <p:txBody>
          <a:bodyPr/>
          <a:lstStyle>
            <a:lvl1pPr>
              <a:defRPr/>
            </a:lvl1pPr>
          </a:lstStyle>
          <a:p>
            <a:pPr>
              <a:defRPr/>
            </a:pPr>
            <a:fld id="{2F4E5E75-2324-4DFA-94F4-874C89DF2C4D}" type="datetimeFigureOut">
              <a:rPr lang="en-US"/>
              <a:pPr>
                <a:defRPr/>
              </a:pPr>
              <a:t>2/19/2020</a:t>
            </a:fld>
            <a:endParaRPr lang="en-US" dirty="0"/>
          </a:p>
        </p:txBody>
      </p:sp>
      <p:sp>
        <p:nvSpPr>
          <p:cNvPr id="8" name="Footer Placeholder 4">
            <a:extLst>
              <a:ext uri="{FF2B5EF4-FFF2-40B4-BE49-F238E27FC236}">
                <a16:creationId xmlns:a16="http://schemas.microsoft.com/office/drawing/2014/main" id="{FCC82C76-0F62-4463-A4A9-BDA41195FD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54C7BB4-1F7A-4389-AF02-C2AD87A9B8B8}"/>
              </a:ext>
            </a:extLst>
          </p:cNvPr>
          <p:cNvSpPr>
            <a:spLocks noGrp="1"/>
          </p:cNvSpPr>
          <p:nvPr>
            <p:ph type="sldNum" sz="quarter" idx="12"/>
          </p:nvPr>
        </p:nvSpPr>
        <p:spPr/>
        <p:txBody>
          <a:bodyPr/>
          <a:lstStyle>
            <a:lvl1pPr>
              <a:defRPr/>
            </a:lvl1pPr>
          </a:lstStyle>
          <a:p>
            <a:pPr>
              <a:defRPr/>
            </a:pPr>
            <a:fld id="{D24F98FB-11AF-43A0-87CB-FD55B1824EC9}" type="slidenum">
              <a:rPr lang="en-US"/>
              <a:pPr>
                <a:defRPr/>
              </a:pPr>
              <a:t>‹#›</a:t>
            </a:fld>
            <a:endParaRPr lang="en-US" dirty="0"/>
          </a:p>
        </p:txBody>
      </p:sp>
    </p:spTree>
    <p:extLst>
      <p:ext uri="{BB962C8B-B14F-4D97-AF65-F5344CB8AC3E}">
        <p14:creationId xmlns:p14="http://schemas.microsoft.com/office/powerpoint/2010/main" val="506879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DB25D19-620E-4D97-BF26-DDE0994F3464}"/>
              </a:ext>
            </a:extLst>
          </p:cNvPr>
          <p:cNvSpPr>
            <a:spLocks noGrp="1"/>
          </p:cNvSpPr>
          <p:nvPr>
            <p:ph type="dt" sz="half" idx="10"/>
          </p:nvPr>
        </p:nvSpPr>
        <p:spPr/>
        <p:txBody>
          <a:bodyPr/>
          <a:lstStyle>
            <a:lvl1pPr>
              <a:defRPr/>
            </a:lvl1pPr>
          </a:lstStyle>
          <a:p>
            <a:pPr>
              <a:defRPr/>
            </a:pPr>
            <a:fld id="{C97E01F2-F81F-45AA-BE25-81AB5CA1C025}" type="datetimeFigureOut">
              <a:rPr lang="en-US"/>
              <a:pPr>
                <a:defRPr/>
              </a:pPr>
              <a:t>2/19/2020</a:t>
            </a:fld>
            <a:endParaRPr lang="en-US" dirty="0"/>
          </a:p>
        </p:txBody>
      </p:sp>
      <p:sp>
        <p:nvSpPr>
          <p:cNvPr id="4" name="Footer Placeholder 4">
            <a:extLst>
              <a:ext uri="{FF2B5EF4-FFF2-40B4-BE49-F238E27FC236}">
                <a16:creationId xmlns:a16="http://schemas.microsoft.com/office/drawing/2014/main" id="{EBDFC158-96DC-4325-8835-5D5B61F55F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9E38DA4-01DC-4E98-AA3D-CC51AB18F401}"/>
              </a:ext>
            </a:extLst>
          </p:cNvPr>
          <p:cNvSpPr>
            <a:spLocks noGrp="1"/>
          </p:cNvSpPr>
          <p:nvPr>
            <p:ph type="sldNum" sz="quarter" idx="12"/>
          </p:nvPr>
        </p:nvSpPr>
        <p:spPr/>
        <p:txBody>
          <a:bodyPr/>
          <a:lstStyle>
            <a:lvl1pPr>
              <a:defRPr/>
            </a:lvl1pPr>
          </a:lstStyle>
          <a:p>
            <a:pPr>
              <a:defRPr/>
            </a:pPr>
            <a:fld id="{694B07C1-189E-4E34-85C9-9A780DB0E72D}" type="slidenum">
              <a:rPr lang="en-US"/>
              <a:pPr>
                <a:defRPr/>
              </a:pPr>
              <a:t>‹#›</a:t>
            </a:fld>
            <a:endParaRPr lang="en-US" dirty="0"/>
          </a:p>
        </p:txBody>
      </p:sp>
    </p:spTree>
    <p:extLst>
      <p:ext uri="{BB962C8B-B14F-4D97-AF65-F5344CB8AC3E}">
        <p14:creationId xmlns:p14="http://schemas.microsoft.com/office/powerpoint/2010/main" val="2940284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7C3479-748C-4C82-A90E-117198BABF2F}"/>
              </a:ext>
            </a:extLst>
          </p:cNvPr>
          <p:cNvSpPr>
            <a:spLocks noGrp="1"/>
          </p:cNvSpPr>
          <p:nvPr>
            <p:ph type="dt" sz="half" idx="10"/>
          </p:nvPr>
        </p:nvSpPr>
        <p:spPr/>
        <p:txBody>
          <a:bodyPr/>
          <a:lstStyle>
            <a:lvl1pPr>
              <a:defRPr/>
            </a:lvl1pPr>
          </a:lstStyle>
          <a:p>
            <a:pPr>
              <a:defRPr/>
            </a:pPr>
            <a:fld id="{6997AC6A-BAE5-406A-9069-6BE751B2837D}" type="datetimeFigureOut">
              <a:rPr lang="en-US"/>
              <a:pPr>
                <a:defRPr/>
              </a:pPr>
              <a:t>2/19/2020</a:t>
            </a:fld>
            <a:endParaRPr lang="en-US" dirty="0"/>
          </a:p>
        </p:txBody>
      </p:sp>
      <p:sp>
        <p:nvSpPr>
          <p:cNvPr id="3" name="Footer Placeholder 4">
            <a:extLst>
              <a:ext uri="{FF2B5EF4-FFF2-40B4-BE49-F238E27FC236}">
                <a16:creationId xmlns:a16="http://schemas.microsoft.com/office/drawing/2014/main" id="{8B1E17B3-9A22-4927-8361-E49AB4B0F2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C1DB401-C854-479D-AC8C-6D472C3FA4CE}"/>
              </a:ext>
            </a:extLst>
          </p:cNvPr>
          <p:cNvSpPr>
            <a:spLocks noGrp="1"/>
          </p:cNvSpPr>
          <p:nvPr>
            <p:ph type="sldNum" sz="quarter" idx="12"/>
          </p:nvPr>
        </p:nvSpPr>
        <p:spPr/>
        <p:txBody>
          <a:bodyPr/>
          <a:lstStyle>
            <a:lvl1pPr>
              <a:defRPr/>
            </a:lvl1pPr>
          </a:lstStyle>
          <a:p>
            <a:pPr>
              <a:defRPr/>
            </a:pPr>
            <a:fld id="{02815211-2492-427C-A57E-48D3EFF51D66}" type="slidenum">
              <a:rPr lang="en-US"/>
              <a:pPr>
                <a:defRPr/>
              </a:pPr>
              <a:t>‹#›</a:t>
            </a:fld>
            <a:endParaRPr lang="en-US" dirty="0"/>
          </a:p>
        </p:txBody>
      </p:sp>
    </p:spTree>
    <p:extLst>
      <p:ext uri="{BB962C8B-B14F-4D97-AF65-F5344CB8AC3E}">
        <p14:creationId xmlns:p14="http://schemas.microsoft.com/office/powerpoint/2010/main" val="384562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B9768B6C-7AAB-4C88-A122-88CC386E67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40750" y="6145213"/>
            <a:ext cx="436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28808E4-2809-4AEF-A27C-ADA9DDA7C9AA}"/>
              </a:ext>
            </a:extLst>
          </p:cNvPr>
          <p:cNvCxnSpPr/>
          <p:nvPr userDrawn="1"/>
        </p:nvCxnSpPr>
        <p:spPr>
          <a:xfrm flipH="1">
            <a:off x="171450" y="1003300"/>
            <a:ext cx="8705850"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pic>
        <p:nvPicPr>
          <p:cNvPr id="7" name="Picture 8">
            <a:extLst>
              <a:ext uri="{FF2B5EF4-FFF2-40B4-BE49-F238E27FC236}">
                <a16:creationId xmlns:a16="http://schemas.microsoft.com/office/drawing/2014/main" id="{2CA43B22-C497-43FC-8380-37B295958A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5754" t="40280" b="11444"/>
          <a:stretch>
            <a:fillRect/>
          </a:stretch>
        </p:blipFill>
        <p:spPr bwMode="auto">
          <a:xfrm>
            <a:off x="234950" y="6592888"/>
            <a:ext cx="93345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44991" y="200431"/>
            <a:ext cx="7886700" cy="791841"/>
          </a:xfrm>
        </p:spPr>
        <p:txBody>
          <a:bodyPr/>
          <a:lstStyle>
            <a:lvl1pPr>
              <a:defRPr b="0">
                <a:solidFill>
                  <a:srgbClr val="203864"/>
                </a:solidFill>
                <a:latin typeface="+mn-lt"/>
              </a:defRPr>
            </a:lvl1pPr>
          </a:lstStyle>
          <a:p>
            <a:r>
              <a:rPr lang="en-US" dirty="0"/>
              <a:t>Click to edit Master title style</a:t>
            </a:r>
          </a:p>
        </p:txBody>
      </p:sp>
      <p:sp>
        <p:nvSpPr>
          <p:cNvPr id="19" name="Text Placeholder 18"/>
          <p:cNvSpPr>
            <a:spLocks noGrp="1"/>
          </p:cNvSpPr>
          <p:nvPr>
            <p:ph type="body" sz="quarter" idx="11"/>
          </p:nvPr>
        </p:nvSpPr>
        <p:spPr>
          <a:xfrm>
            <a:off x="127000" y="1093789"/>
            <a:ext cx="7023100" cy="511276"/>
          </a:xfrm>
        </p:spPr>
        <p:txBody>
          <a:bodyPr/>
          <a:lstStyle>
            <a:lvl1pPr marL="0" indent="0">
              <a:buNone/>
              <a:defRPr>
                <a:solidFill>
                  <a:srgbClr val="203864"/>
                </a:solidFill>
                <a:latin typeface="+mj-lt"/>
              </a:defRPr>
            </a:lvl1pPr>
          </a:lstStyle>
          <a:p>
            <a:pPr lvl="0"/>
            <a:r>
              <a:rPr lang="en-US" dirty="0"/>
              <a:t>Edit Master text styles</a:t>
            </a:r>
          </a:p>
        </p:txBody>
      </p:sp>
    </p:spTree>
    <p:extLst>
      <p:ext uri="{BB962C8B-B14F-4D97-AF65-F5344CB8AC3E}">
        <p14:creationId xmlns:p14="http://schemas.microsoft.com/office/powerpoint/2010/main" val="3170289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FAA51F4-7D86-4029-89E2-5B985F7DFEC0}"/>
              </a:ext>
            </a:extLst>
          </p:cNvPr>
          <p:cNvSpPr>
            <a:spLocks noGrp="1"/>
          </p:cNvSpPr>
          <p:nvPr>
            <p:ph type="dt" sz="half" idx="10"/>
          </p:nvPr>
        </p:nvSpPr>
        <p:spPr/>
        <p:txBody>
          <a:bodyPr/>
          <a:lstStyle>
            <a:lvl1pPr>
              <a:defRPr/>
            </a:lvl1pPr>
          </a:lstStyle>
          <a:p>
            <a:pPr>
              <a:defRPr/>
            </a:pPr>
            <a:fld id="{32B168C7-3269-43BF-81AB-DC31AC15681D}"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5EF504E0-5A97-4024-AC79-16B5946D68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947E5B-6300-49E2-8A67-FD3015E8B968}"/>
              </a:ext>
            </a:extLst>
          </p:cNvPr>
          <p:cNvSpPr>
            <a:spLocks noGrp="1"/>
          </p:cNvSpPr>
          <p:nvPr>
            <p:ph type="sldNum" sz="quarter" idx="12"/>
          </p:nvPr>
        </p:nvSpPr>
        <p:spPr/>
        <p:txBody>
          <a:bodyPr/>
          <a:lstStyle>
            <a:lvl1pPr>
              <a:defRPr/>
            </a:lvl1pPr>
          </a:lstStyle>
          <a:p>
            <a:pPr>
              <a:defRPr/>
            </a:pPr>
            <a:fld id="{792958E3-9A7E-48B4-8C46-6ABE7A487B37}" type="slidenum">
              <a:rPr lang="en-US"/>
              <a:pPr>
                <a:defRPr/>
              </a:pPr>
              <a:t>‹#›</a:t>
            </a:fld>
            <a:endParaRPr lang="en-US" dirty="0"/>
          </a:p>
        </p:txBody>
      </p:sp>
    </p:spTree>
    <p:extLst>
      <p:ext uri="{BB962C8B-B14F-4D97-AF65-F5344CB8AC3E}">
        <p14:creationId xmlns:p14="http://schemas.microsoft.com/office/powerpoint/2010/main" val="242264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75A2F52-86B7-4D89-803A-5C74B93E5066}"/>
              </a:ext>
            </a:extLst>
          </p:cNvPr>
          <p:cNvSpPr>
            <a:spLocks noGrp="1"/>
          </p:cNvSpPr>
          <p:nvPr>
            <p:ph type="dt" sz="half" idx="10"/>
          </p:nvPr>
        </p:nvSpPr>
        <p:spPr/>
        <p:txBody>
          <a:bodyPr/>
          <a:lstStyle>
            <a:lvl1pPr>
              <a:defRPr/>
            </a:lvl1pPr>
          </a:lstStyle>
          <a:p>
            <a:pPr>
              <a:defRPr/>
            </a:pPr>
            <a:fld id="{0DE4F577-EE3C-41C7-85DE-A94482ED225D}"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4C706186-74FE-4EA4-AF73-38C1A30CA7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E4A51D-7DAD-4F8B-A7C2-627E73A74864}"/>
              </a:ext>
            </a:extLst>
          </p:cNvPr>
          <p:cNvSpPr>
            <a:spLocks noGrp="1"/>
          </p:cNvSpPr>
          <p:nvPr>
            <p:ph type="sldNum" sz="quarter" idx="12"/>
          </p:nvPr>
        </p:nvSpPr>
        <p:spPr/>
        <p:txBody>
          <a:bodyPr/>
          <a:lstStyle>
            <a:lvl1pPr>
              <a:defRPr/>
            </a:lvl1pPr>
          </a:lstStyle>
          <a:p>
            <a:pPr>
              <a:defRPr/>
            </a:pPr>
            <a:fld id="{DA180B44-886A-4156-B138-F5A102F78658}" type="slidenum">
              <a:rPr lang="en-US"/>
              <a:pPr>
                <a:defRPr/>
              </a:pPr>
              <a:t>‹#›</a:t>
            </a:fld>
            <a:endParaRPr lang="en-US" dirty="0"/>
          </a:p>
        </p:txBody>
      </p:sp>
    </p:spTree>
    <p:extLst>
      <p:ext uri="{BB962C8B-B14F-4D97-AF65-F5344CB8AC3E}">
        <p14:creationId xmlns:p14="http://schemas.microsoft.com/office/powerpoint/2010/main" val="3236097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1CD1E-4A27-4355-B014-10662762DE6B}"/>
              </a:ext>
            </a:extLst>
          </p:cNvPr>
          <p:cNvSpPr>
            <a:spLocks noGrp="1"/>
          </p:cNvSpPr>
          <p:nvPr>
            <p:ph type="dt" sz="half" idx="10"/>
          </p:nvPr>
        </p:nvSpPr>
        <p:spPr/>
        <p:txBody>
          <a:bodyPr/>
          <a:lstStyle>
            <a:lvl1pPr>
              <a:defRPr/>
            </a:lvl1pPr>
          </a:lstStyle>
          <a:p>
            <a:pPr>
              <a:defRPr/>
            </a:pPr>
            <a:fld id="{05BAFEB7-9053-405B-AEC9-AAE63A295AD0}"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91CB59E4-6A8D-4AB9-A3B0-D896898DA2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375BFA-A70F-4819-8E8E-2D6DF8FD3BA8}"/>
              </a:ext>
            </a:extLst>
          </p:cNvPr>
          <p:cNvSpPr>
            <a:spLocks noGrp="1"/>
          </p:cNvSpPr>
          <p:nvPr>
            <p:ph type="sldNum" sz="quarter" idx="12"/>
          </p:nvPr>
        </p:nvSpPr>
        <p:spPr/>
        <p:txBody>
          <a:bodyPr/>
          <a:lstStyle>
            <a:lvl1pPr>
              <a:defRPr/>
            </a:lvl1pPr>
          </a:lstStyle>
          <a:p>
            <a:pPr>
              <a:defRPr/>
            </a:pPr>
            <a:fld id="{4F9290E1-758F-4724-AAA6-C3F115E44918}" type="slidenum">
              <a:rPr lang="en-US"/>
              <a:pPr>
                <a:defRPr/>
              </a:pPr>
              <a:t>‹#›</a:t>
            </a:fld>
            <a:endParaRPr lang="en-US" dirty="0"/>
          </a:p>
        </p:txBody>
      </p:sp>
    </p:spTree>
    <p:extLst>
      <p:ext uri="{BB962C8B-B14F-4D97-AF65-F5344CB8AC3E}">
        <p14:creationId xmlns:p14="http://schemas.microsoft.com/office/powerpoint/2010/main" val="399093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58A9E-86E2-4B18-89CF-7415FF31DA80}"/>
              </a:ext>
            </a:extLst>
          </p:cNvPr>
          <p:cNvSpPr>
            <a:spLocks noGrp="1"/>
          </p:cNvSpPr>
          <p:nvPr>
            <p:ph type="dt" sz="half" idx="10"/>
          </p:nvPr>
        </p:nvSpPr>
        <p:spPr/>
        <p:txBody>
          <a:bodyPr/>
          <a:lstStyle>
            <a:lvl1pPr>
              <a:defRPr/>
            </a:lvl1pPr>
          </a:lstStyle>
          <a:p>
            <a:pPr>
              <a:defRPr/>
            </a:pPr>
            <a:fld id="{CDE4F242-FAD2-42AB-9538-1AD6089D3353}"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B3B79594-EAC3-4EC4-89D4-261DCA773C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1CD3E3-293C-4549-9A35-903A2D5F0B38}"/>
              </a:ext>
            </a:extLst>
          </p:cNvPr>
          <p:cNvSpPr>
            <a:spLocks noGrp="1"/>
          </p:cNvSpPr>
          <p:nvPr>
            <p:ph type="sldNum" sz="quarter" idx="12"/>
          </p:nvPr>
        </p:nvSpPr>
        <p:spPr/>
        <p:txBody>
          <a:bodyPr/>
          <a:lstStyle>
            <a:lvl1pPr>
              <a:defRPr/>
            </a:lvl1pPr>
          </a:lstStyle>
          <a:p>
            <a:pPr>
              <a:defRPr/>
            </a:pPr>
            <a:fld id="{0DEF4824-08EA-4762-B5E0-9B05E6F822FE}" type="slidenum">
              <a:rPr lang="en-US"/>
              <a:pPr>
                <a:defRPr/>
              </a:pPr>
              <a:t>‹#›</a:t>
            </a:fld>
            <a:endParaRPr lang="en-US" dirty="0"/>
          </a:p>
        </p:txBody>
      </p:sp>
    </p:spTree>
    <p:extLst>
      <p:ext uri="{BB962C8B-B14F-4D97-AF65-F5344CB8AC3E}">
        <p14:creationId xmlns:p14="http://schemas.microsoft.com/office/powerpoint/2010/main" val="319352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22F28-BFCC-42FA-BFE3-A4CD78F2BC15}"/>
              </a:ext>
            </a:extLst>
          </p:cNvPr>
          <p:cNvSpPr/>
          <p:nvPr userDrawn="1"/>
        </p:nvSpPr>
        <p:spPr>
          <a:xfrm>
            <a:off x="-9525" y="0"/>
            <a:ext cx="9153525" cy="6867525"/>
          </a:xfrm>
          <a:prstGeom prst="rect">
            <a:avLst/>
          </a:prstGeom>
          <a:gradFill>
            <a:gsLst>
              <a:gs pos="0">
                <a:srgbClr val="203864">
                  <a:lumMod val="88000"/>
                  <a:lumOff val="12000"/>
                </a:srgbClr>
              </a:gs>
              <a:gs pos="50000">
                <a:srgbClr val="203864"/>
              </a:gs>
              <a:gs pos="100000">
                <a:srgbClr val="203864">
                  <a:lumMod val="79000"/>
                  <a:lumOff val="21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Shape 5">
            <a:extLst>
              <a:ext uri="{FF2B5EF4-FFF2-40B4-BE49-F238E27FC236}">
                <a16:creationId xmlns:a16="http://schemas.microsoft.com/office/drawing/2014/main" id="{98FDDC19-84B0-4768-83A8-067BDDB86BFD}"/>
              </a:ext>
            </a:extLst>
          </p:cNvPr>
          <p:cNvSpPr/>
          <p:nvPr userDrawn="1"/>
        </p:nvSpPr>
        <p:spPr>
          <a:xfrm>
            <a:off x="-9525" y="0"/>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8">
            <a:extLst>
              <a:ext uri="{FF2B5EF4-FFF2-40B4-BE49-F238E27FC236}">
                <a16:creationId xmlns:a16="http://schemas.microsoft.com/office/drawing/2014/main" id="{0672A6E4-0B27-4FC8-80E9-7E01504E4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5681663"/>
            <a:ext cx="696913"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3AE55576-44EF-4906-BD46-D3B38F5364E5}"/>
              </a:ext>
            </a:extLst>
          </p:cNvPr>
          <p:cNvSpPr/>
          <p:nvPr userDrawn="1"/>
        </p:nvSpPr>
        <p:spPr>
          <a:xfrm>
            <a:off x="1425575" y="3992563"/>
            <a:ext cx="4887913" cy="53975"/>
          </a:xfrm>
          <a:prstGeom prst="rect">
            <a:avLst/>
          </a:prstGeom>
          <a:solidFill>
            <a:srgbClr val="818F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0">
            <a:extLst>
              <a:ext uri="{FF2B5EF4-FFF2-40B4-BE49-F238E27FC236}">
                <a16:creationId xmlns:a16="http://schemas.microsoft.com/office/drawing/2014/main" id="{B20A37B1-160E-4422-B076-A01ED09A304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4638" t="36079"/>
          <a:stretch>
            <a:fillRect/>
          </a:stretch>
        </p:blipFill>
        <p:spPr bwMode="auto">
          <a:xfrm>
            <a:off x="7061200" y="6178550"/>
            <a:ext cx="1944688"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357010" y="1560112"/>
            <a:ext cx="6858000" cy="2387600"/>
          </a:xfrm>
        </p:spPr>
        <p:txBody>
          <a:bodyPr anchor="b"/>
          <a:lstStyle>
            <a:lvl1pPr algn="l">
              <a:defRPr sz="6000" b="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357010" y="4175970"/>
            <a:ext cx="6858000" cy="446429"/>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Text Placeholder 17"/>
          <p:cNvSpPr>
            <a:spLocks noGrp="1"/>
          </p:cNvSpPr>
          <p:nvPr>
            <p:ph type="body" sz="quarter" idx="10"/>
          </p:nvPr>
        </p:nvSpPr>
        <p:spPr>
          <a:xfrm>
            <a:off x="1357313" y="4845050"/>
            <a:ext cx="6434137" cy="942907"/>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474719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B9768B6C-7AAB-4C88-A122-88CC386E67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40750" y="6145213"/>
            <a:ext cx="436563"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28808E4-2809-4AEF-A27C-ADA9DDA7C9AA}"/>
              </a:ext>
            </a:extLst>
          </p:cNvPr>
          <p:cNvCxnSpPr/>
          <p:nvPr userDrawn="1"/>
        </p:nvCxnSpPr>
        <p:spPr>
          <a:xfrm flipH="1">
            <a:off x="171450" y="1003300"/>
            <a:ext cx="8705850"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pic>
        <p:nvPicPr>
          <p:cNvPr id="7" name="Picture 8">
            <a:extLst>
              <a:ext uri="{FF2B5EF4-FFF2-40B4-BE49-F238E27FC236}">
                <a16:creationId xmlns:a16="http://schemas.microsoft.com/office/drawing/2014/main" id="{2CA43B22-C497-43FC-8380-37B295958A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5754" t="40280" b="11444"/>
          <a:stretch>
            <a:fillRect/>
          </a:stretch>
        </p:blipFill>
        <p:spPr bwMode="auto">
          <a:xfrm>
            <a:off x="234950" y="6592888"/>
            <a:ext cx="93345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44991" y="200431"/>
            <a:ext cx="7886700" cy="791841"/>
          </a:xfrm>
        </p:spPr>
        <p:txBody>
          <a:bodyPr/>
          <a:lstStyle>
            <a:lvl1pPr>
              <a:defRPr b="0">
                <a:solidFill>
                  <a:srgbClr val="203864"/>
                </a:solidFill>
                <a:latin typeface="+mn-lt"/>
              </a:defRPr>
            </a:lvl1pPr>
          </a:lstStyle>
          <a:p>
            <a:r>
              <a:rPr lang="en-US" dirty="0"/>
              <a:t>Click to edit Master title style</a:t>
            </a:r>
          </a:p>
        </p:txBody>
      </p:sp>
      <p:sp>
        <p:nvSpPr>
          <p:cNvPr id="19" name="Text Placeholder 18"/>
          <p:cNvSpPr>
            <a:spLocks noGrp="1"/>
          </p:cNvSpPr>
          <p:nvPr>
            <p:ph type="body" sz="quarter" idx="11"/>
          </p:nvPr>
        </p:nvSpPr>
        <p:spPr>
          <a:xfrm>
            <a:off x="127000" y="1093789"/>
            <a:ext cx="7023100" cy="511276"/>
          </a:xfrm>
        </p:spPr>
        <p:txBody>
          <a:bodyPr/>
          <a:lstStyle>
            <a:lvl1pPr marL="0" indent="0">
              <a:buNone/>
              <a:defRPr>
                <a:solidFill>
                  <a:srgbClr val="203864"/>
                </a:solidFill>
                <a:latin typeface="+mj-lt"/>
              </a:defRPr>
            </a:lvl1pPr>
          </a:lstStyle>
          <a:p>
            <a:pPr lvl="0"/>
            <a:r>
              <a:rPr lang="en-US" dirty="0"/>
              <a:t>Edit Master text styles</a:t>
            </a:r>
          </a:p>
        </p:txBody>
      </p:sp>
    </p:spTree>
    <p:extLst>
      <p:ext uri="{BB962C8B-B14F-4D97-AF65-F5344CB8AC3E}">
        <p14:creationId xmlns:p14="http://schemas.microsoft.com/office/powerpoint/2010/main" val="2366843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7A756288-3BB4-4CBF-8076-FA8DA66D6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0" y="5137150"/>
            <a:ext cx="1181100" cy="172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44991" y="390194"/>
            <a:ext cx="7886700" cy="437921"/>
          </a:xfrm>
        </p:spPr>
        <p:txBody>
          <a:bodyPr/>
          <a:lstStyle>
            <a:lvl1pPr>
              <a:defRPr>
                <a:solidFill>
                  <a:srgbClr val="203864"/>
                </a:solidFill>
                <a:latin typeface="+mj-lt"/>
              </a:defRPr>
            </a:lvl1pPr>
          </a:lstStyle>
          <a:p>
            <a:r>
              <a:rPr lang="en-US" dirty="0"/>
              <a:t>Click to edit Master title style</a:t>
            </a:r>
          </a:p>
        </p:txBody>
      </p:sp>
      <p:sp>
        <p:nvSpPr>
          <p:cNvPr id="19" name="Text Placeholder 18"/>
          <p:cNvSpPr>
            <a:spLocks noGrp="1"/>
          </p:cNvSpPr>
          <p:nvPr>
            <p:ph type="body" sz="quarter" idx="11"/>
          </p:nvPr>
        </p:nvSpPr>
        <p:spPr>
          <a:xfrm>
            <a:off x="78360" y="1003136"/>
            <a:ext cx="7023100" cy="511276"/>
          </a:xfrm>
        </p:spPr>
        <p:txBody>
          <a:bodyPr>
            <a:normAutofit/>
          </a:bodyPr>
          <a:lstStyle>
            <a:lvl1pPr marL="0" indent="0">
              <a:buNone/>
              <a:defRPr sz="2400">
                <a:solidFill>
                  <a:srgbClr val="203864"/>
                </a:solidFill>
                <a:latin typeface="+mj-lt"/>
              </a:defRPr>
            </a:lvl1pPr>
          </a:lstStyle>
          <a:p>
            <a:pPr lvl="0"/>
            <a:r>
              <a:rPr lang="en-US" dirty="0"/>
              <a:t>Edit Master text styles</a:t>
            </a:r>
          </a:p>
        </p:txBody>
      </p:sp>
    </p:spTree>
    <p:extLst>
      <p:ext uri="{BB962C8B-B14F-4D97-AF65-F5344CB8AC3E}">
        <p14:creationId xmlns:p14="http://schemas.microsoft.com/office/powerpoint/2010/main" val="1488781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43F70"/>
        </a:solidFill>
        <a:effectLst/>
      </p:bgPr>
    </p:bg>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C7A87F6D-FC92-4C6D-A3FD-DBC26A600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3899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a:extLst>
              <a:ext uri="{FF2B5EF4-FFF2-40B4-BE49-F238E27FC236}">
                <a16:creationId xmlns:a16="http://schemas.microsoft.com/office/drawing/2014/main" id="{8DDD938B-AF01-48DD-9C6E-3E99BF17E3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1125" y="249238"/>
            <a:ext cx="24288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3888" y="3587177"/>
            <a:ext cx="7886700" cy="2852737"/>
          </a:xfrm>
        </p:spPr>
        <p:txBody>
          <a:bodyPr anchor="b"/>
          <a:lstStyle>
            <a:lvl1pPr>
              <a:defRPr sz="6000" baseline="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363016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99FF311-4215-48AE-93AE-F58670A52338}"/>
              </a:ext>
            </a:extLst>
          </p:cNvPr>
          <p:cNvSpPr/>
          <p:nvPr userDrawn="1"/>
        </p:nvSpPr>
        <p:spPr>
          <a:xfrm>
            <a:off x="-9525" y="0"/>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BD741AD0-1076-4E1C-906F-473CB23FEFA2}"/>
              </a:ext>
            </a:extLst>
          </p:cNvPr>
          <p:cNvSpPr/>
          <p:nvPr userDrawn="1"/>
        </p:nvSpPr>
        <p:spPr>
          <a:xfrm>
            <a:off x="0" y="-9525"/>
            <a:ext cx="9153525" cy="6867525"/>
          </a:xfrm>
          <a:prstGeom prst="rect">
            <a:avLst/>
          </a:prstGeom>
          <a:gradFill>
            <a:gsLst>
              <a:gs pos="0">
                <a:srgbClr val="243F70"/>
              </a:gs>
              <a:gs pos="50000">
                <a:srgbClr val="203864"/>
              </a:gs>
              <a:gs pos="100000">
                <a:srgbClr val="203864">
                  <a:lumMod val="79000"/>
                  <a:lumOff val="21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Freeform: Shape 3">
            <a:extLst>
              <a:ext uri="{FF2B5EF4-FFF2-40B4-BE49-F238E27FC236}">
                <a16:creationId xmlns:a16="http://schemas.microsoft.com/office/drawing/2014/main" id="{CED42F3A-A5C6-4F9A-A75C-776258089FAB}"/>
              </a:ext>
            </a:extLst>
          </p:cNvPr>
          <p:cNvSpPr/>
          <p:nvPr userDrawn="1"/>
        </p:nvSpPr>
        <p:spPr>
          <a:xfrm>
            <a:off x="0" y="-9525"/>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ubtitle 2">
            <a:extLst>
              <a:ext uri="{FF2B5EF4-FFF2-40B4-BE49-F238E27FC236}">
                <a16:creationId xmlns:a16="http://schemas.microsoft.com/office/drawing/2014/main" id="{B6C046CD-1625-409F-ADAF-425A27E2BE59}"/>
              </a:ext>
            </a:extLst>
          </p:cNvPr>
          <p:cNvSpPr txBox="1">
            <a:spLocks/>
          </p:cNvSpPr>
          <p:nvPr userDrawn="1"/>
        </p:nvSpPr>
        <p:spPr bwMode="auto">
          <a:xfrm>
            <a:off x="2162175" y="5186363"/>
            <a:ext cx="5057775"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 typeface="Arial" panose="020B0604020202020204" pitchFamily="34" charset="0"/>
              <a:buNone/>
              <a:defRPr/>
            </a:pPr>
            <a:r>
              <a:rPr lang="en-US" altLang="en-US" dirty="0">
                <a:solidFill>
                  <a:schemeClr val="bg1"/>
                </a:solidFill>
                <a:latin typeface="+mj-lt"/>
              </a:rPr>
              <a:t>Proven Services.</a:t>
            </a:r>
          </a:p>
          <a:p>
            <a:pPr algn="ctr" defTabSz="914400" eaLnBrk="1" hangingPunct="1">
              <a:lnSpc>
                <a:spcPct val="100000"/>
              </a:lnSpc>
              <a:spcBef>
                <a:spcPct val="0"/>
              </a:spcBef>
              <a:buFont typeface="Arial" panose="020B0604020202020204" pitchFamily="34" charset="0"/>
              <a:buNone/>
              <a:defRPr/>
            </a:pPr>
            <a:r>
              <a:rPr lang="en-US" altLang="en-US" dirty="0">
                <a:solidFill>
                  <a:schemeClr val="bg1"/>
                </a:solidFill>
                <a:latin typeface="+mj-lt"/>
              </a:rPr>
              <a:t>Extraordinary Support.</a:t>
            </a:r>
          </a:p>
        </p:txBody>
      </p:sp>
      <p:pic>
        <p:nvPicPr>
          <p:cNvPr id="6" name="Picture 10">
            <a:extLst>
              <a:ext uri="{FF2B5EF4-FFF2-40B4-BE49-F238E27FC236}">
                <a16:creationId xmlns:a16="http://schemas.microsoft.com/office/drawing/2014/main" id="{E2521A1A-1377-4B6A-A74A-C0BBF04931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1825" y="1781175"/>
            <a:ext cx="2955925" cy="214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81182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890E47-7ED8-40FF-9807-210EE60C15A3}"/>
              </a:ext>
            </a:extLst>
          </p:cNvPr>
          <p:cNvSpPr>
            <a:spLocks noGrp="1"/>
          </p:cNvSpPr>
          <p:nvPr>
            <p:ph type="dt" sz="half" idx="10"/>
          </p:nvPr>
        </p:nvSpPr>
        <p:spPr/>
        <p:txBody>
          <a:bodyPr/>
          <a:lstStyle>
            <a:lvl1pPr>
              <a:defRPr/>
            </a:lvl1pPr>
          </a:lstStyle>
          <a:p>
            <a:pPr>
              <a:defRPr/>
            </a:pPr>
            <a:fld id="{75216935-25AB-4734-9F63-D7BCBE128B4D}"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D89F85E1-AB57-4971-B8F0-4B6A2F9E9C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A18E6F-33D1-4648-A17D-C2AF367DBB91}"/>
              </a:ext>
            </a:extLst>
          </p:cNvPr>
          <p:cNvSpPr>
            <a:spLocks noGrp="1"/>
          </p:cNvSpPr>
          <p:nvPr>
            <p:ph type="sldNum" sz="quarter" idx="12"/>
          </p:nvPr>
        </p:nvSpPr>
        <p:spPr/>
        <p:txBody>
          <a:bodyPr/>
          <a:lstStyle>
            <a:lvl1pPr>
              <a:defRPr/>
            </a:lvl1pPr>
          </a:lstStyle>
          <a:p>
            <a:pPr>
              <a:defRPr/>
            </a:pPr>
            <a:fld id="{498A5C94-2A9E-40D4-8FD7-9100C759F649}" type="slidenum">
              <a:rPr lang="en-US"/>
              <a:pPr>
                <a:defRPr/>
              </a:pPr>
              <a:t>‹#›</a:t>
            </a:fld>
            <a:endParaRPr lang="en-US" dirty="0"/>
          </a:p>
        </p:txBody>
      </p:sp>
      <p:pic>
        <p:nvPicPr>
          <p:cNvPr id="8" name="Picture 9">
            <a:extLst>
              <a:ext uri="{FF2B5EF4-FFF2-40B4-BE49-F238E27FC236}">
                <a16:creationId xmlns:a16="http://schemas.microsoft.com/office/drawing/2014/main" id="{1ACF4005-CD5D-47AE-8EFF-B50F699FF1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5754" t="40280" b="11444"/>
          <a:stretch>
            <a:fillRect/>
          </a:stretch>
        </p:blipFill>
        <p:spPr bwMode="auto">
          <a:xfrm>
            <a:off x="8094663" y="6583923"/>
            <a:ext cx="93345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a:extLst>
              <a:ext uri="{FF2B5EF4-FFF2-40B4-BE49-F238E27FC236}">
                <a16:creationId xmlns:a16="http://schemas.microsoft.com/office/drawing/2014/main" id="{FF2CF66C-20BB-4A2C-844B-A9AC0E5754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7" y="6139423"/>
            <a:ext cx="436563"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878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7A756288-3BB4-4CBF-8076-FA8DA66D6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0" y="5137150"/>
            <a:ext cx="1181100" cy="172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solidFill>
                  <a:srgbClr val="203864"/>
                </a:solidFill>
                <a:latin typeface="+mj-lt"/>
              </a:defRPr>
            </a:lvl1pPr>
            <a:lvl2pPr>
              <a:defRPr>
                <a:solidFill>
                  <a:srgbClr val="203864"/>
                </a:solidFill>
                <a:latin typeface="+mj-lt"/>
              </a:defRPr>
            </a:lvl2pPr>
            <a:lvl3pPr>
              <a:defRPr>
                <a:solidFill>
                  <a:srgbClr val="203864"/>
                </a:solidFill>
                <a:latin typeface="+mj-lt"/>
              </a:defRPr>
            </a:lvl3pPr>
            <a:lvl4pPr>
              <a:defRPr>
                <a:solidFill>
                  <a:srgbClr val="203864"/>
                </a:solidFill>
                <a:latin typeface="+mj-lt"/>
              </a:defRPr>
            </a:lvl4pPr>
            <a:lvl5pPr>
              <a:defRPr>
                <a:solidFill>
                  <a:srgbClr val="203864"/>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44991" y="390194"/>
            <a:ext cx="7886700" cy="437921"/>
          </a:xfrm>
        </p:spPr>
        <p:txBody>
          <a:bodyPr/>
          <a:lstStyle>
            <a:lvl1pPr>
              <a:defRPr>
                <a:solidFill>
                  <a:srgbClr val="203864"/>
                </a:solidFill>
                <a:latin typeface="+mj-lt"/>
              </a:defRPr>
            </a:lvl1pPr>
          </a:lstStyle>
          <a:p>
            <a:r>
              <a:rPr lang="en-US" dirty="0"/>
              <a:t>Click to edit Master title style</a:t>
            </a:r>
          </a:p>
        </p:txBody>
      </p:sp>
      <p:sp>
        <p:nvSpPr>
          <p:cNvPr id="19" name="Text Placeholder 18"/>
          <p:cNvSpPr>
            <a:spLocks noGrp="1"/>
          </p:cNvSpPr>
          <p:nvPr>
            <p:ph type="body" sz="quarter" idx="11"/>
          </p:nvPr>
        </p:nvSpPr>
        <p:spPr>
          <a:xfrm>
            <a:off x="78360" y="1003136"/>
            <a:ext cx="7023100" cy="511276"/>
          </a:xfrm>
        </p:spPr>
        <p:txBody>
          <a:bodyPr>
            <a:normAutofit/>
          </a:bodyPr>
          <a:lstStyle>
            <a:lvl1pPr marL="0" indent="0">
              <a:buNone/>
              <a:defRPr sz="2400">
                <a:solidFill>
                  <a:srgbClr val="203864"/>
                </a:solidFill>
                <a:latin typeface="+mj-lt"/>
              </a:defRPr>
            </a:lvl1pPr>
          </a:lstStyle>
          <a:p>
            <a:pPr lvl="0"/>
            <a:r>
              <a:rPr lang="en-US" dirty="0"/>
              <a:t>Edit Master text styles</a:t>
            </a:r>
          </a:p>
        </p:txBody>
      </p:sp>
    </p:spTree>
    <p:extLst>
      <p:ext uri="{BB962C8B-B14F-4D97-AF65-F5344CB8AC3E}">
        <p14:creationId xmlns:p14="http://schemas.microsoft.com/office/powerpoint/2010/main" val="221324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775D375-8CF3-405F-97FD-F0150CBEA0B9}"/>
              </a:ext>
            </a:extLst>
          </p:cNvPr>
          <p:cNvSpPr>
            <a:spLocks noGrp="1"/>
          </p:cNvSpPr>
          <p:nvPr>
            <p:ph type="dt" sz="half" idx="10"/>
          </p:nvPr>
        </p:nvSpPr>
        <p:spPr/>
        <p:txBody>
          <a:bodyPr/>
          <a:lstStyle>
            <a:lvl1pPr>
              <a:defRPr/>
            </a:lvl1pPr>
          </a:lstStyle>
          <a:p>
            <a:pPr>
              <a:defRPr/>
            </a:pPr>
            <a:fld id="{583C484B-2561-4FEE-9BA3-9972C382BAEE}" type="datetimeFigureOut">
              <a:rPr lang="en-US"/>
              <a:pPr>
                <a:defRPr/>
              </a:pPr>
              <a:t>2/19/2020</a:t>
            </a:fld>
            <a:endParaRPr lang="en-US" dirty="0"/>
          </a:p>
        </p:txBody>
      </p:sp>
      <p:sp>
        <p:nvSpPr>
          <p:cNvPr id="8" name="Footer Placeholder 4">
            <a:extLst>
              <a:ext uri="{FF2B5EF4-FFF2-40B4-BE49-F238E27FC236}">
                <a16:creationId xmlns:a16="http://schemas.microsoft.com/office/drawing/2014/main" id="{44CCF8A9-4EFD-4C97-A3C9-E78FAF104F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FC814DD-D2BE-4845-982D-29CB151372A5}"/>
              </a:ext>
            </a:extLst>
          </p:cNvPr>
          <p:cNvSpPr>
            <a:spLocks noGrp="1"/>
          </p:cNvSpPr>
          <p:nvPr>
            <p:ph type="sldNum" sz="quarter" idx="12"/>
          </p:nvPr>
        </p:nvSpPr>
        <p:spPr/>
        <p:txBody>
          <a:bodyPr/>
          <a:lstStyle>
            <a:lvl1pPr>
              <a:defRPr/>
            </a:lvl1pPr>
          </a:lstStyle>
          <a:p>
            <a:pPr>
              <a:defRPr/>
            </a:pPr>
            <a:fld id="{B3087475-213F-4317-845B-D43DC51FBA3E}" type="slidenum">
              <a:rPr lang="en-US"/>
              <a:pPr>
                <a:defRPr/>
              </a:pPr>
              <a:t>‹#›</a:t>
            </a:fld>
            <a:endParaRPr lang="en-US" dirty="0"/>
          </a:p>
        </p:txBody>
      </p:sp>
      <p:sp>
        <p:nvSpPr>
          <p:cNvPr id="10" name="Freeform: Shape 9">
            <a:extLst>
              <a:ext uri="{FF2B5EF4-FFF2-40B4-BE49-F238E27FC236}">
                <a16:creationId xmlns:a16="http://schemas.microsoft.com/office/drawing/2014/main" id="{4D87DD09-35A8-40E0-9B05-1FE75958D150}"/>
              </a:ext>
            </a:extLst>
          </p:cNvPr>
          <p:cNvSpPr/>
          <p:nvPr userDrawn="1"/>
        </p:nvSpPr>
        <p:spPr>
          <a:xfrm rot="10800000">
            <a:off x="-25400" y="0"/>
            <a:ext cx="762000" cy="6858000"/>
          </a:xfrm>
          <a:custGeom>
            <a:avLst/>
            <a:gdLst>
              <a:gd name="connsiteX0" fmla="*/ 0 w 640596"/>
              <a:gd name="connsiteY0" fmla="*/ 0 h 6903720"/>
              <a:gd name="connsiteX1" fmla="*/ 640596 w 640596"/>
              <a:gd name="connsiteY1" fmla="*/ 0 h 6903720"/>
              <a:gd name="connsiteX2" fmla="*/ 640596 w 640596"/>
              <a:gd name="connsiteY2" fmla="*/ 6903720 h 6903720"/>
              <a:gd name="connsiteX3" fmla="*/ 9631 w 640596"/>
              <a:gd name="connsiteY3" fmla="*/ 6903720 h 6903720"/>
              <a:gd name="connsiteX4" fmla="*/ 105457 w 640596"/>
              <a:gd name="connsiteY4" fmla="*/ 6376601 h 6903720"/>
              <a:gd name="connsiteX5" fmla="*/ 326271 w 640596"/>
              <a:gd name="connsiteY5" fmla="*/ 3478349 h 6903720"/>
              <a:gd name="connsiteX6" fmla="*/ 105457 w 640596"/>
              <a:gd name="connsiteY6" fmla="*/ 580097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96" h="6903720">
                <a:moveTo>
                  <a:pt x="0" y="0"/>
                </a:moveTo>
                <a:lnTo>
                  <a:pt x="640596" y="0"/>
                </a:lnTo>
                <a:lnTo>
                  <a:pt x="640596" y="6903720"/>
                </a:lnTo>
                <a:lnTo>
                  <a:pt x="9631" y="6903720"/>
                </a:lnTo>
                <a:lnTo>
                  <a:pt x="105457" y="6376601"/>
                </a:lnTo>
                <a:cubicBezTo>
                  <a:pt x="247644" y="5485795"/>
                  <a:pt x="326271" y="4506403"/>
                  <a:pt x="326271" y="3478349"/>
                </a:cubicBezTo>
                <a:cubicBezTo>
                  <a:pt x="326271" y="2450295"/>
                  <a:pt x="247644" y="1470904"/>
                  <a:pt x="105457" y="580097"/>
                </a:cubicBezTo>
                <a:close/>
              </a:path>
            </a:pathLst>
          </a:custGeom>
          <a:gradFill>
            <a:gsLst>
              <a:gs pos="0">
                <a:srgbClr val="203864">
                  <a:lumMod val="88000"/>
                  <a:lumOff val="12000"/>
                </a:srgbClr>
              </a:gs>
              <a:gs pos="40000">
                <a:srgbClr val="203864"/>
              </a:gs>
              <a:gs pos="100000">
                <a:srgbClr val="203864">
                  <a:lumMod val="79000"/>
                  <a:lumOff val="21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9">
            <a:extLst>
              <a:ext uri="{FF2B5EF4-FFF2-40B4-BE49-F238E27FC236}">
                <a16:creationId xmlns:a16="http://schemas.microsoft.com/office/drawing/2014/main" id="{2EC5608A-A861-44D6-9C4C-1289463B30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80975"/>
            <a:ext cx="436563"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a:extLst>
              <a:ext uri="{FF2B5EF4-FFF2-40B4-BE49-F238E27FC236}">
                <a16:creationId xmlns:a16="http://schemas.microsoft.com/office/drawing/2014/main" id="{CE3B28B3-7FBF-4925-B9ED-B35EA83481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5754" t="40280" b="11444"/>
          <a:stretch>
            <a:fillRect/>
          </a:stretch>
        </p:blipFill>
        <p:spPr bwMode="auto">
          <a:xfrm>
            <a:off x="8140700" y="6592888"/>
            <a:ext cx="93345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171E9BE5-1D54-4568-A074-8B8D1610C5FA}"/>
              </a:ext>
            </a:extLst>
          </p:cNvPr>
          <p:cNvCxnSpPr/>
          <p:nvPr userDrawn="1"/>
        </p:nvCxnSpPr>
        <p:spPr>
          <a:xfrm flipH="1">
            <a:off x="714375" y="1003300"/>
            <a:ext cx="8124825" cy="0"/>
          </a:xfrm>
          <a:prstGeom prst="line">
            <a:avLst/>
          </a:prstGeom>
          <a:ln w="22225">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93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CB9CD4-1AFA-4D10-BA18-BE2D5EFA19E3}"/>
              </a:ext>
            </a:extLst>
          </p:cNvPr>
          <p:cNvSpPr>
            <a:spLocks noGrp="1"/>
          </p:cNvSpPr>
          <p:nvPr>
            <p:ph type="dt" sz="half" idx="10"/>
          </p:nvPr>
        </p:nvSpPr>
        <p:spPr/>
        <p:txBody>
          <a:bodyPr/>
          <a:lstStyle>
            <a:lvl1pPr>
              <a:defRPr/>
            </a:lvl1pPr>
          </a:lstStyle>
          <a:p>
            <a:pPr>
              <a:defRPr/>
            </a:pPr>
            <a:fld id="{38BB0E9F-8618-4B39-AF12-FD723C610DAA}" type="datetimeFigureOut">
              <a:rPr lang="en-US"/>
              <a:pPr>
                <a:defRPr/>
              </a:pPr>
              <a:t>2/19/2020</a:t>
            </a:fld>
            <a:endParaRPr lang="en-US" dirty="0"/>
          </a:p>
        </p:txBody>
      </p:sp>
      <p:sp>
        <p:nvSpPr>
          <p:cNvPr id="4" name="Footer Placeholder 4">
            <a:extLst>
              <a:ext uri="{FF2B5EF4-FFF2-40B4-BE49-F238E27FC236}">
                <a16:creationId xmlns:a16="http://schemas.microsoft.com/office/drawing/2014/main" id="{B8CC253B-6473-4643-8FCA-921438D2E2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2E982DF-6819-430D-9224-1F52958340CF}"/>
              </a:ext>
            </a:extLst>
          </p:cNvPr>
          <p:cNvSpPr>
            <a:spLocks noGrp="1"/>
          </p:cNvSpPr>
          <p:nvPr>
            <p:ph type="sldNum" sz="quarter" idx="12"/>
          </p:nvPr>
        </p:nvSpPr>
        <p:spPr/>
        <p:txBody>
          <a:bodyPr/>
          <a:lstStyle>
            <a:lvl1pPr>
              <a:defRPr/>
            </a:lvl1pPr>
          </a:lstStyle>
          <a:p>
            <a:pPr>
              <a:defRPr/>
            </a:pPr>
            <a:fld id="{BA2F367C-DEBF-46B3-B3ED-8D2B8C43B8E5}" type="slidenum">
              <a:rPr lang="en-US"/>
              <a:pPr>
                <a:defRPr/>
              </a:pPr>
              <a:t>‹#›</a:t>
            </a:fld>
            <a:endParaRPr lang="en-US" dirty="0"/>
          </a:p>
        </p:txBody>
      </p:sp>
    </p:spTree>
    <p:extLst>
      <p:ext uri="{BB962C8B-B14F-4D97-AF65-F5344CB8AC3E}">
        <p14:creationId xmlns:p14="http://schemas.microsoft.com/office/powerpoint/2010/main" val="3240759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918C56C-22A8-40C1-AF33-B09A96848DA2}"/>
              </a:ext>
            </a:extLst>
          </p:cNvPr>
          <p:cNvSpPr>
            <a:spLocks noGrp="1"/>
          </p:cNvSpPr>
          <p:nvPr>
            <p:ph type="dt" sz="half" idx="10"/>
          </p:nvPr>
        </p:nvSpPr>
        <p:spPr/>
        <p:txBody>
          <a:bodyPr/>
          <a:lstStyle>
            <a:lvl1pPr>
              <a:defRPr/>
            </a:lvl1pPr>
          </a:lstStyle>
          <a:p>
            <a:pPr>
              <a:defRPr/>
            </a:pPr>
            <a:fld id="{77223518-1492-437D-8F5E-D72C9C376E67}"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CAEC7F73-AFC5-45E6-B994-4AE67626E6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103B49-1DDC-4FC9-B3CA-F771339D72EF}"/>
              </a:ext>
            </a:extLst>
          </p:cNvPr>
          <p:cNvSpPr>
            <a:spLocks noGrp="1"/>
          </p:cNvSpPr>
          <p:nvPr>
            <p:ph type="sldNum" sz="quarter" idx="12"/>
          </p:nvPr>
        </p:nvSpPr>
        <p:spPr/>
        <p:txBody>
          <a:bodyPr/>
          <a:lstStyle>
            <a:lvl1pPr>
              <a:defRPr/>
            </a:lvl1pPr>
          </a:lstStyle>
          <a:p>
            <a:pPr>
              <a:defRPr/>
            </a:pPr>
            <a:fld id="{762F85FE-497A-49F9-90A6-C06F4E7C1CF5}" type="slidenum">
              <a:rPr lang="en-US"/>
              <a:pPr>
                <a:defRPr/>
              </a:pPr>
              <a:t>‹#›</a:t>
            </a:fld>
            <a:endParaRPr lang="en-US" dirty="0"/>
          </a:p>
        </p:txBody>
      </p:sp>
    </p:spTree>
    <p:extLst>
      <p:ext uri="{BB962C8B-B14F-4D97-AF65-F5344CB8AC3E}">
        <p14:creationId xmlns:p14="http://schemas.microsoft.com/office/powerpoint/2010/main" val="1633004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96E650D-36A1-4799-9B6D-1731433EC6AD}"/>
              </a:ext>
            </a:extLst>
          </p:cNvPr>
          <p:cNvSpPr>
            <a:spLocks noGrp="1"/>
          </p:cNvSpPr>
          <p:nvPr>
            <p:ph type="dt" sz="half" idx="10"/>
          </p:nvPr>
        </p:nvSpPr>
        <p:spPr/>
        <p:txBody>
          <a:bodyPr/>
          <a:lstStyle>
            <a:lvl1pPr>
              <a:defRPr/>
            </a:lvl1pPr>
          </a:lstStyle>
          <a:p>
            <a:pPr>
              <a:defRPr/>
            </a:pPr>
            <a:fld id="{8C6D2C3D-67E5-4118-A8C2-9F920C9F14A8}"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119B5B81-9999-4F6B-94EE-583D3E29C8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3B1ACC-7A89-4821-94F2-0A0B548A21A9}"/>
              </a:ext>
            </a:extLst>
          </p:cNvPr>
          <p:cNvSpPr>
            <a:spLocks noGrp="1"/>
          </p:cNvSpPr>
          <p:nvPr>
            <p:ph type="sldNum" sz="quarter" idx="12"/>
          </p:nvPr>
        </p:nvSpPr>
        <p:spPr/>
        <p:txBody>
          <a:bodyPr/>
          <a:lstStyle>
            <a:lvl1pPr>
              <a:defRPr/>
            </a:lvl1pPr>
          </a:lstStyle>
          <a:p>
            <a:pPr>
              <a:defRPr/>
            </a:pPr>
            <a:fld id="{84E74620-5BDB-4DBF-8B8C-F9B792F85AED}" type="slidenum">
              <a:rPr lang="en-US"/>
              <a:pPr>
                <a:defRPr/>
              </a:pPr>
              <a:t>‹#›</a:t>
            </a:fld>
            <a:endParaRPr lang="en-US" dirty="0"/>
          </a:p>
        </p:txBody>
      </p:sp>
    </p:spTree>
    <p:extLst>
      <p:ext uri="{BB962C8B-B14F-4D97-AF65-F5344CB8AC3E}">
        <p14:creationId xmlns:p14="http://schemas.microsoft.com/office/powerpoint/2010/main" val="360992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F0210-9A89-48B5-9FBD-5051FCDF4311}"/>
              </a:ext>
            </a:extLst>
          </p:cNvPr>
          <p:cNvSpPr>
            <a:spLocks noGrp="1"/>
          </p:cNvSpPr>
          <p:nvPr>
            <p:ph type="dt" sz="half" idx="10"/>
          </p:nvPr>
        </p:nvSpPr>
        <p:spPr/>
        <p:txBody>
          <a:bodyPr/>
          <a:lstStyle>
            <a:lvl1pPr>
              <a:defRPr/>
            </a:lvl1pPr>
          </a:lstStyle>
          <a:p>
            <a:pPr>
              <a:defRPr/>
            </a:pPr>
            <a:fld id="{2A317EAB-70CC-4E2F-A0C9-AA926879A74F}"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19AB1D6C-7993-43D3-80C6-CD728AEBFC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FB2DC4-1567-42C3-850D-B6CB1EE7F53E}"/>
              </a:ext>
            </a:extLst>
          </p:cNvPr>
          <p:cNvSpPr>
            <a:spLocks noGrp="1"/>
          </p:cNvSpPr>
          <p:nvPr>
            <p:ph type="sldNum" sz="quarter" idx="12"/>
          </p:nvPr>
        </p:nvSpPr>
        <p:spPr/>
        <p:txBody>
          <a:bodyPr/>
          <a:lstStyle>
            <a:lvl1pPr>
              <a:defRPr/>
            </a:lvl1pPr>
          </a:lstStyle>
          <a:p>
            <a:pPr>
              <a:defRPr/>
            </a:pPr>
            <a:fld id="{FE90F89A-C4E3-4BA9-85F1-CF6A3FC91ADB}" type="slidenum">
              <a:rPr lang="en-US"/>
              <a:pPr>
                <a:defRPr/>
              </a:pPr>
              <a:t>‹#›</a:t>
            </a:fld>
            <a:endParaRPr lang="en-US" dirty="0"/>
          </a:p>
        </p:txBody>
      </p:sp>
    </p:spTree>
    <p:extLst>
      <p:ext uri="{BB962C8B-B14F-4D97-AF65-F5344CB8AC3E}">
        <p14:creationId xmlns:p14="http://schemas.microsoft.com/office/powerpoint/2010/main" val="2783458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21FDD-997C-45E1-9A72-D37E0A426C95}"/>
              </a:ext>
            </a:extLst>
          </p:cNvPr>
          <p:cNvSpPr>
            <a:spLocks noGrp="1"/>
          </p:cNvSpPr>
          <p:nvPr>
            <p:ph type="dt" sz="half" idx="10"/>
          </p:nvPr>
        </p:nvSpPr>
        <p:spPr/>
        <p:txBody>
          <a:bodyPr/>
          <a:lstStyle>
            <a:lvl1pPr>
              <a:defRPr/>
            </a:lvl1pPr>
          </a:lstStyle>
          <a:p>
            <a:pPr>
              <a:defRPr/>
            </a:pPr>
            <a:fld id="{C5B78E1D-D145-4373-92F6-07D1BD6F7811}"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9F579BBE-65F4-4F9C-877A-56E0216453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FF1E8B-3882-40EE-991F-CEBD0C22860A}"/>
              </a:ext>
            </a:extLst>
          </p:cNvPr>
          <p:cNvSpPr>
            <a:spLocks noGrp="1"/>
          </p:cNvSpPr>
          <p:nvPr>
            <p:ph type="sldNum" sz="quarter" idx="12"/>
          </p:nvPr>
        </p:nvSpPr>
        <p:spPr/>
        <p:txBody>
          <a:bodyPr/>
          <a:lstStyle>
            <a:lvl1pPr>
              <a:defRPr/>
            </a:lvl1pPr>
          </a:lstStyle>
          <a:p>
            <a:pPr>
              <a:defRPr/>
            </a:pPr>
            <a:fld id="{F355B5F1-93D2-475C-A68B-16C5DC8346B6}" type="slidenum">
              <a:rPr lang="en-US"/>
              <a:pPr>
                <a:defRPr/>
              </a:pPr>
              <a:t>‹#›</a:t>
            </a:fld>
            <a:endParaRPr lang="en-US" dirty="0"/>
          </a:p>
        </p:txBody>
      </p:sp>
    </p:spTree>
    <p:extLst>
      <p:ext uri="{BB962C8B-B14F-4D97-AF65-F5344CB8AC3E}">
        <p14:creationId xmlns:p14="http://schemas.microsoft.com/office/powerpoint/2010/main" val="370098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C7A87F6D-FC92-4C6D-A3FD-DBC26A60095A}"/>
              </a:ext>
            </a:extLst>
          </p:cNvPr>
          <p:cNvPicPr>
            <a:picLocks noChangeAspect="1"/>
          </p:cNvPicPr>
          <p:nvPr userDrawn="1"/>
        </p:nvPicPr>
        <p:blipFill>
          <a:blip r:embed="rId2">
            <a:extLst>
              <a:ext uri="{28A0092B-C50C-407E-A947-70E740481C1C}">
                <a14:useLocalDpi xmlns:a14="http://schemas.microsoft.com/office/drawing/2010/main" val="0"/>
              </a:ext>
            </a:extLst>
          </a:blip>
          <a:srcRect t="-2" r="11275" b="18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0FD4AA0-BF31-4AD1-A86A-8CE02ED2ECBD}"/>
              </a:ext>
            </a:extLst>
          </p:cNvPr>
          <p:cNvSpPr/>
          <p:nvPr userDrawn="1"/>
        </p:nvSpPr>
        <p:spPr>
          <a:xfrm>
            <a:off x="0" y="-9525"/>
            <a:ext cx="9153525" cy="6867525"/>
          </a:xfrm>
          <a:prstGeom prst="rect">
            <a:avLst/>
          </a:prstGeom>
          <a:gradFill>
            <a:gsLst>
              <a:gs pos="0">
                <a:srgbClr val="203864">
                  <a:lumMod val="88000"/>
                  <a:lumOff val="12000"/>
                  <a:alpha val="60000"/>
                </a:srgbClr>
              </a:gs>
              <a:gs pos="50000">
                <a:srgbClr val="203864">
                  <a:alpha val="60000"/>
                </a:srgbClr>
              </a:gs>
              <a:gs pos="100000">
                <a:srgbClr val="203864">
                  <a:lumMod val="79000"/>
                  <a:lumOff val="21000"/>
                  <a:alpha val="6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8">
            <a:extLst>
              <a:ext uri="{FF2B5EF4-FFF2-40B4-BE49-F238E27FC236}">
                <a16:creationId xmlns:a16="http://schemas.microsoft.com/office/drawing/2014/main" id="{8DDD938B-AF01-48DD-9C6E-3E99BF17E3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249238"/>
            <a:ext cx="24288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3587177"/>
            <a:ext cx="7886700" cy="2852737"/>
          </a:xfrm>
        </p:spPr>
        <p:txBody>
          <a:bodyPr anchor="b"/>
          <a:lstStyle>
            <a:lvl1pPr>
              <a:defRPr sz="6000" baseline="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01394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99FF311-4215-48AE-93AE-F58670A52338}"/>
              </a:ext>
            </a:extLst>
          </p:cNvPr>
          <p:cNvSpPr/>
          <p:nvPr userDrawn="1"/>
        </p:nvSpPr>
        <p:spPr>
          <a:xfrm>
            <a:off x="-9525" y="0"/>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BD741AD0-1076-4E1C-906F-473CB23FEFA2}"/>
              </a:ext>
            </a:extLst>
          </p:cNvPr>
          <p:cNvSpPr/>
          <p:nvPr userDrawn="1"/>
        </p:nvSpPr>
        <p:spPr>
          <a:xfrm>
            <a:off x="0" y="-9525"/>
            <a:ext cx="9153525" cy="6867525"/>
          </a:xfrm>
          <a:prstGeom prst="rect">
            <a:avLst/>
          </a:prstGeom>
          <a:gradFill>
            <a:gsLst>
              <a:gs pos="0">
                <a:srgbClr val="203864">
                  <a:lumMod val="88000"/>
                  <a:lumOff val="12000"/>
                </a:srgbClr>
              </a:gs>
              <a:gs pos="50000">
                <a:srgbClr val="203864"/>
              </a:gs>
              <a:gs pos="100000">
                <a:srgbClr val="203864">
                  <a:lumMod val="79000"/>
                  <a:lumOff val="21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Freeform: Shape 3">
            <a:extLst>
              <a:ext uri="{FF2B5EF4-FFF2-40B4-BE49-F238E27FC236}">
                <a16:creationId xmlns:a16="http://schemas.microsoft.com/office/drawing/2014/main" id="{CED42F3A-A5C6-4F9A-A75C-776258089FAB}"/>
              </a:ext>
            </a:extLst>
          </p:cNvPr>
          <p:cNvSpPr/>
          <p:nvPr userDrawn="1"/>
        </p:nvSpPr>
        <p:spPr>
          <a:xfrm>
            <a:off x="0" y="-9525"/>
            <a:ext cx="1447800" cy="6867525"/>
          </a:xfrm>
          <a:custGeom>
            <a:avLst/>
            <a:gdLst>
              <a:gd name="connsiteX0" fmla="*/ 0 w 1447800"/>
              <a:gd name="connsiteY0" fmla="*/ 0 h 6858000"/>
              <a:gd name="connsiteX1" fmla="*/ 0 w 1447800"/>
              <a:gd name="connsiteY1" fmla="*/ 6858000 h 6858000"/>
              <a:gd name="connsiteX2" fmla="*/ 1447800 w 1447800"/>
              <a:gd name="connsiteY2" fmla="*/ 6858000 h 6858000"/>
              <a:gd name="connsiteX3" fmla="*/ 0 w 14478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447800" h="6858000">
                <a:moveTo>
                  <a:pt x="0" y="0"/>
                </a:moveTo>
                <a:lnTo>
                  <a:pt x="0" y="6858000"/>
                </a:lnTo>
                <a:lnTo>
                  <a:pt x="144780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Subtitle 2">
            <a:extLst>
              <a:ext uri="{FF2B5EF4-FFF2-40B4-BE49-F238E27FC236}">
                <a16:creationId xmlns:a16="http://schemas.microsoft.com/office/drawing/2014/main" id="{B6C046CD-1625-409F-ADAF-425A27E2BE59}"/>
              </a:ext>
            </a:extLst>
          </p:cNvPr>
          <p:cNvSpPr txBox="1">
            <a:spLocks/>
          </p:cNvSpPr>
          <p:nvPr userDrawn="1"/>
        </p:nvSpPr>
        <p:spPr bwMode="auto">
          <a:xfrm>
            <a:off x="2162175" y="5186363"/>
            <a:ext cx="5057775" cy="84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 typeface="Arial" panose="020B0604020202020204" pitchFamily="34" charset="0"/>
              <a:buNone/>
              <a:defRPr/>
            </a:pPr>
            <a:r>
              <a:rPr lang="en-US" altLang="en-US" dirty="0">
                <a:solidFill>
                  <a:schemeClr val="bg1"/>
                </a:solidFill>
                <a:latin typeface="+mj-lt"/>
              </a:rPr>
              <a:t>Proven Services.</a:t>
            </a:r>
          </a:p>
          <a:p>
            <a:pPr algn="ctr" defTabSz="914400" eaLnBrk="1" hangingPunct="1">
              <a:lnSpc>
                <a:spcPct val="100000"/>
              </a:lnSpc>
              <a:spcBef>
                <a:spcPct val="0"/>
              </a:spcBef>
              <a:buFont typeface="Arial" panose="020B0604020202020204" pitchFamily="34" charset="0"/>
              <a:buNone/>
              <a:defRPr/>
            </a:pPr>
            <a:r>
              <a:rPr lang="en-US" altLang="en-US" dirty="0">
                <a:solidFill>
                  <a:schemeClr val="bg1"/>
                </a:solidFill>
                <a:latin typeface="+mj-lt"/>
              </a:rPr>
              <a:t>Extraordinary Support.</a:t>
            </a:r>
          </a:p>
        </p:txBody>
      </p:sp>
      <p:pic>
        <p:nvPicPr>
          <p:cNvPr id="6" name="Picture 10">
            <a:extLst>
              <a:ext uri="{FF2B5EF4-FFF2-40B4-BE49-F238E27FC236}">
                <a16:creationId xmlns:a16="http://schemas.microsoft.com/office/drawing/2014/main" id="{E2521A1A-1377-4B6A-A74A-C0BBF04931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1825" y="1781175"/>
            <a:ext cx="2955925" cy="214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68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890E47-7ED8-40FF-9807-210EE60C15A3}"/>
              </a:ext>
            </a:extLst>
          </p:cNvPr>
          <p:cNvSpPr>
            <a:spLocks noGrp="1"/>
          </p:cNvSpPr>
          <p:nvPr>
            <p:ph type="dt" sz="half" idx="10"/>
          </p:nvPr>
        </p:nvSpPr>
        <p:spPr/>
        <p:txBody>
          <a:bodyPr/>
          <a:lstStyle>
            <a:lvl1pPr>
              <a:defRPr/>
            </a:lvl1pPr>
          </a:lstStyle>
          <a:p>
            <a:pPr>
              <a:defRPr/>
            </a:pPr>
            <a:fld id="{75216935-25AB-4734-9F63-D7BCBE128B4D}"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D89F85E1-AB57-4971-B8F0-4B6A2F9E9C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A18E6F-33D1-4648-A17D-C2AF367DBB91}"/>
              </a:ext>
            </a:extLst>
          </p:cNvPr>
          <p:cNvSpPr>
            <a:spLocks noGrp="1"/>
          </p:cNvSpPr>
          <p:nvPr>
            <p:ph type="sldNum" sz="quarter" idx="12"/>
          </p:nvPr>
        </p:nvSpPr>
        <p:spPr/>
        <p:txBody>
          <a:bodyPr/>
          <a:lstStyle>
            <a:lvl1pPr>
              <a:defRPr/>
            </a:lvl1pPr>
          </a:lstStyle>
          <a:p>
            <a:pPr>
              <a:defRPr/>
            </a:pPr>
            <a:fld id="{498A5C94-2A9E-40D4-8FD7-9100C759F649}" type="slidenum">
              <a:rPr lang="en-US"/>
              <a:pPr>
                <a:defRPr/>
              </a:pPr>
              <a:t>‹#›</a:t>
            </a:fld>
            <a:endParaRPr lang="en-US" dirty="0"/>
          </a:p>
        </p:txBody>
      </p:sp>
    </p:spTree>
    <p:extLst>
      <p:ext uri="{BB962C8B-B14F-4D97-AF65-F5344CB8AC3E}">
        <p14:creationId xmlns:p14="http://schemas.microsoft.com/office/powerpoint/2010/main" val="163879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775D375-8CF3-405F-97FD-F0150CBEA0B9}"/>
              </a:ext>
            </a:extLst>
          </p:cNvPr>
          <p:cNvSpPr>
            <a:spLocks noGrp="1"/>
          </p:cNvSpPr>
          <p:nvPr>
            <p:ph type="dt" sz="half" idx="10"/>
          </p:nvPr>
        </p:nvSpPr>
        <p:spPr/>
        <p:txBody>
          <a:bodyPr/>
          <a:lstStyle>
            <a:lvl1pPr>
              <a:defRPr/>
            </a:lvl1pPr>
          </a:lstStyle>
          <a:p>
            <a:pPr>
              <a:defRPr/>
            </a:pPr>
            <a:fld id="{583C484B-2561-4FEE-9BA3-9972C382BAEE}" type="datetimeFigureOut">
              <a:rPr lang="en-US"/>
              <a:pPr>
                <a:defRPr/>
              </a:pPr>
              <a:t>2/19/2020</a:t>
            </a:fld>
            <a:endParaRPr lang="en-US" dirty="0"/>
          </a:p>
        </p:txBody>
      </p:sp>
      <p:sp>
        <p:nvSpPr>
          <p:cNvPr id="8" name="Footer Placeholder 4">
            <a:extLst>
              <a:ext uri="{FF2B5EF4-FFF2-40B4-BE49-F238E27FC236}">
                <a16:creationId xmlns:a16="http://schemas.microsoft.com/office/drawing/2014/main" id="{44CCF8A9-4EFD-4C97-A3C9-E78FAF104F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FC814DD-D2BE-4845-982D-29CB151372A5}"/>
              </a:ext>
            </a:extLst>
          </p:cNvPr>
          <p:cNvSpPr>
            <a:spLocks noGrp="1"/>
          </p:cNvSpPr>
          <p:nvPr>
            <p:ph type="sldNum" sz="quarter" idx="12"/>
          </p:nvPr>
        </p:nvSpPr>
        <p:spPr/>
        <p:txBody>
          <a:bodyPr/>
          <a:lstStyle>
            <a:lvl1pPr>
              <a:defRPr/>
            </a:lvl1pPr>
          </a:lstStyle>
          <a:p>
            <a:pPr>
              <a:defRPr/>
            </a:pPr>
            <a:fld id="{B3087475-213F-4317-845B-D43DC51FBA3E}" type="slidenum">
              <a:rPr lang="en-US"/>
              <a:pPr>
                <a:defRPr/>
              </a:pPr>
              <a:t>‹#›</a:t>
            </a:fld>
            <a:endParaRPr lang="en-US" dirty="0"/>
          </a:p>
        </p:txBody>
      </p:sp>
    </p:spTree>
    <p:extLst>
      <p:ext uri="{BB962C8B-B14F-4D97-AF65-F5344CB8AC3E}">
        <p14:creationId xmlns:p14="http://schemas.microsoft.com/office/powerpoint/2010/main" val="79513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CB9CD4-1AFA-4D10-BA18-BE2D5EFA19E3}"/>
              </a:ext>
            </a:extLst>
          </p:cNvPr>
          <p:cNvSpPr>
            <a:spLocks noGrp="1"/>
          </p:cNvSpPr>
          <p:nvPr>
            <p:ph type="dt" sz="half" idx="10"/>
          </p:nvPr>
        </p:nvSpPr>
        <p:spPr/>
        <p:txBody>
          <a:bodyPr/>
          <a:lstStyle>
            <a:lvl1pPr>
              <a:defRPr/>
            </a:lvl1pPr>
          </a:lstStyle>
          <a:p>
            <a:pPr>
              <a:defRPr/>
            </a:pPr>
            <a:fld id="{38BB0E9F-8618-4B39-AF12-FD723C610DAA}" type="datetimeFigureOut">
              <a:rPr lang="en-US"/>
              <a:pPr>
                <a:defRPr/>
              </a:pPr>
              <a:t>2/19/2020</a:t>
            </a:fld>
            <a:endParaRPr lang="en-US" dirty="0"/>
          </a:p>
        </p:txBody>
      </p:sp>
      <p:sp>
        <p:nvSpPr>
          <p:cNvPr id="4" name="Footer Placeholder 4">
            <a:extLst>
              <a:ext uri="{FF2B5EF4-FFF2-40B4-BE49-F238E27FC236}">
                <a16:creationId xmlns:a16="http://schemas.microsoft.com/office/drawing/2014/main" id="{B8CC253B-6473-4643-8FCA-921438D2E2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2E982DF-6819-430D-9224-1F52958340CF}"/>
              </a:ext>
            </a:extLst>
          </p:cNvPr>
          <p:cNvSpPr>
            <a:spLocks noGrp="1"/>
          </p:cNvSpPr>
          <p:nvPr>
            <p:ph type="sldNum" sz="quarter" idx="12"/>
          </p:nvPr>
        </p:nvSpPr>
        <p:spPr/>
        <p:txBody>
          <a:bodyPr/>
          <a:lstStyle>
            <a:lvl1pPr>
              <a:defRPr/>
            </a:lvl1pPr>
          </a:lstStyle>
          <a:p>
            <a:pPr>
              <a:defRPr/>
            </a:pPr>
            <a:fld id="{BA2F367C-DEBF-46B3-B3ED-8D2B8C43B8E5}" type="slidenum">
              <a:rPr lang="en-US"/>
              <a:pPr>
                <a:defRPr/>
              </a:pPr>
              <a:t>‹#›</a:t>
            </a:fld>
            <a:endParaRPr lang="en-US" dirty="0"/>
          </a:p>
        </p:txBody>
      </p:sp>
    </p:spTree>
    <p:extLst>
      <p:ext uri="{BB962C8B-B14F-4D97-AF65-F5344CB8AC3E}">
        <p14:creationId xmlns:p14="http://schemas.microsoft.com/office/powerpoint/2010/main" val="378840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918C56C-22A8-40C1-AF33-B09A96848DA2}"/>
              </a:ext>
            </a:extLst>
          </p:cNvPr>
          <p:cNvSpPr>
            <a:spLocks noGrp="1"/>
          </p:cNvSpPr>
          <p:nvPr>
            <p:ph type="dt" sz="half" idx="10"/>
          </p:nvPr>
        </p:nvSpPr>
        <p:spPr/>
        <p:txBody>
          <a:bodyPr/>
          <a:lstStyle>
            <a:lvl1pPr>
              <a:defRPr/>
            </a:lvl1pPr>
          </a:lstStyle>
          <a:p>
            <a:pPr>
              <a:defRPr/>
            </a:pPr>
            <a:fld id="{77223518-1492-437D-8F5E-D72C9C376E67}" type="datetimeFigureOut">
              <a:rPr lang="en-US"/>
              <a:pPr>
                <a:defRPr/>
              </a:pPr>
              <a:t>2/19/2020</a:t>
            </a:fld>
            <a:endParaRPr lang="en-US" dirty="0"/>
          </a:p>
        </p:txBody>
      </p:sp>
      <p:sp>
        <p:nvSpPr>
          <p:cNvPr id="6" name="Footer Placeholder 4">
            <a:extLst>
              <a:ext uri="{FF2B5EF4-FFF2-40B4-BE49-F238E27FC236}">
                <a16:creationId xmlns:a16="http://schemas.microsoft.com/office/drawing/2014/main" id="{CAEC7F73-AFC5-45E6-B994-4AE67626E6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103B49-1DDC-4FC9-B3CA-F771339D72EF}"/>
              </a:ext>
            </a:extLst>
          </p:cNvPr>
          <p:cNvSpPr>
            <a:spLocks noGrp="1"/>
          </p:cNvSpPr>
          <p:nvPr>
            <p:ph type="sldNum" sz="quarter" idx="12"/>
          </p:nvPr>
        </p:nvSpPr>
        <p:spPr/>
        <p:txBody>
          <a:bodyPr/>
          <a:lstStyle>
            <a:lvl1pPr>
              <a:defRPr/>
            </a:lvl1pPr>
          </a:lstStyle>
          <a:p>
            <a:pPr>
              <a:defRPr/>
            </a:pPr>
            <a:fld id="{762F85FE-497A-49F9-90A6-C06F4E7C1CF5}" type="slidenum">
              <a:rPr lang="en-US"/>
              <a:pPr>
                <a:defRPr/>
              </a:pPr>
              <a:t>‹#›</a:t>
            </a:fld>
            <a:endParaRPr lang="en-US" dirty="0"/>
          </a:p>
        </p:txBody>
      </p:sp>
    </p:spTree>
    <p:extLst>
      <p:ext uri="{BB962C8B-B14F-4D97-AF65-F5344CB8AC3E}">
        <p14:creationId xmlns:p14="http://schemas.microsoft.com/office/powerpoint/2010/main" val="111238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21F8B79-AA8A-4FEA-8D23-B7462609BCB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3B40B4A-C864-4623-8564-BD5B6E0AE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02F874-BC3C-440E-BE45-685493FE42D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CB8CB2A-3F23-46DE-BBC3-396159BA85D8}"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D0354F6A-C54A-4C24-9E08-FDB705E487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D063C33-FE3F-4AB3-BF68-1F359112A1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6D0F53-6340-4D3C-BE00-A6324F23E8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0D1A556-A196-4A58-8818-BE315B1E454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1CDCBD8-CBA6-49BB-A786-1A1E9333D3A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CCCDB4-8340-49D7-8327-8B8882AF1AC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9A1003F-C17D-4D8B-807E-D52CFB8E9DD9}"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DFF81CD7-E8B0-49BA-BE1B-77C1FDE965B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3D81FB0-E4CD-4678-A8C8-EAA8799BDAF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49DF5E6-C4EA-4521-9E73-B94FE58A13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21F8B79-AA8A-4FEA-8D23-B7462609BCB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3B40B4A-C864-4623-8564-BD5B6E0AE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02F874-BC3C-440E-BE45-685493FE42D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CB8CB2A-3F23-46DE-BBC3-396159BA85D8}" type="datetimeFigureOut">
              <a:rPr lang="en-US"/>
              <a:pPr>
                <a:defRPr/>
              </a:pPr>
              <a:t>2/19/2020</a:t>
            </a:fld>
            <a:endParaRPr lang="en-US" dirty="0"/>
          </a:p>
        </p:txBody>
      </p:sp>
      <p:sp>
        <p:nvSpPr>
          <p:cNvPr id="5" name="Footer Placeholder 4">
            <a:extLst>
              <a:ext uri="{FF2B5EF4-FFF2-40B4-BE49-F238E27FC236}">
                <a16:creationId xmlns:a16="http://schemas.microsoft.com/office/drawing/2014/main" id="{D0354F6A-C54A-4C24-9E08-FDB705E487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D063C33-FE3F-4AB3-BF68-1F359112A1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6D0F53-6340-4D3C-BE00-A6324F23E800}" type="slidenum">
              <a:rPr lang="en-US"/>
              <a:pPr>
                <a:defRPr/>
              </a:pPr>
              <a:t>‹#›</a:t>
            </a:fld>
            <a:endParaRPr lang="en-US" dirty="0"/>
          </a:p>
        </p:txBody>
      </p:sp>
    </p:spTree>
    <p:extLst>
      <p:ext uri="{BB962C8B-B14F-4D97-AF65-F5344CB8AC3E}">
        <p14:creationId xmlns:p14="http://schemas.microsoft.com/office/powerpoint/2010/main" val="369839535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lliscompan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relliscompany.org/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eff.Webster@trelliscompany.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Wenhua.Di@dal.frb.org" TargetMode="External"/><Relationship Id="rId4" Type="http://schemas.openxmlformats.org/officeDocument/2006/relationships/hyperlink" Target="mailto:Carla.Fletcher@trelliscompany.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07D8F62-AA96-491F-8886-B8FE2B311651}"/>
              </a:ext>
            </a:extLst>
          </p:cNvPr>
          <p:cNvSpPr>
            <a:spLocks noGrp="1"/>
          </p:cNvSpPr>
          <p:nvPr>
            <p:ph type="ctrTitle"/>
          </p:nvPr>
        </p:nvSpPr>
        <p:spPr>
          <a:xfrm>
            <a:off x="817418" y="1417828"/>
            <a:ext cx="8053627" cy="1602463"/>
          </a:xfrm>
        </p:spPr>
        <p:txBody>
          <a:bodyPr/>
          <a:lstStyle/>
          <a:p>
            <a:pPr eaLnBrk="1" hangingPunct="1">
              <a:defRPr/>
            </a:pPr>
            <a:r>
              <a:rPr lang="en-US" sz="4800" dirty="0"/>
              <a:t>Parent PLUS Borrowing: Repayment Experiences and Impacts</a:t>
            </a:r>
            <a:endParaRPr lang="en-US" altLang="en-US" sz="2400" dirty="0"/>
          </a:p>
        </p:txBody>
      </p:sp>
      <p:sp>
        <p:nvSpPr>
          <p:cNvPr id="11268" name="Text Placeholder 6">
            <a:extLst>
              <a:ext uri="{FF2B5EF4-FFF2-40B4-BE49-F238E27FC236}">
                <a16:creationId xmlns:a16="http://schemas.microsoft.com/office/drawing/2014/main" id="{0586AA3C-3506-4763-A023-CBC62BC581E8}"/>
              </a:ext>
            </a:extLst>
          </p:cNvPr>
          <p:cNvSpPr>
            <a:spLocks noGrp="1"/>
          </p:cNvSpPr>
          <p:nvPr>
            <p:ph type="body" sz="quarter" idx="10"/>
          </p:nvPr>
        </p:nvSpPr>
        <p:spPr>
          <a:xfrm>
            <a:off x="1311965" y="4810539"/>
            <a:ext cx="7559080" cy="1431236"/>
          </a:xfrm>
        </p:spPr>
        <p:txBody>
          <a:bodyPr>
            <a:normAutofit fontScale="85000" lnSpcReduction="20000"/>
          </a:bodyPr>
          <a:lstStyle/>
          <a:p>
            <a:pPr eaLnBrk="1" hangingPunct="1">
              <a:defRPr/>
            </a:pPr>
            <a:r>
              <a:rPr lang="en-US" altLang="en-US" sz="2400" dirty="0"/>
              <a:t>Presented by:</a:t>
            </a:r>
          </a:p>
          <a:p>
            <a:pPr eaLnBrk="1" hangingPunct="1">
              <a:defRPr/>
            </a:pPr>
            <a:r>
              <a:rPr lang="en-US" altLang="en-US" sz="2400" dirty="0"/>
              <a:t>Jeff Webster, Director of Research, Trellis Company</a:t>
            </a:r>
          </a:p>
          <a:p>
            <a:pPr eaLnBrk="1" hangingPunct="1">
              <a:defRPr/>
            </a:pPr>
            <a:r>
              <a:rPr lang="en-US" altLang="en-US" sz="2400" dirty="0"/>
              <a:t>Carla Fletcher, Senior Research Analyst, Trellis Company</a:t>
            </a:r>
          </a:p>
          <a:p>
            <a:pPr eaLnBrk="1" hangingPunct="1">
              <a:defRPr/>
            </a:pPr>
            <a:r>
              <a:rPr lang="en-US" altLang="en-US" sz="2400" dirty="0"/>
              <a:t>Wenhua Di, Senior Research Economist, Federal Reserve Bank of Dallas</a:t>
            </a:r>
          </a:p>
          <a:p>
            <a:pPr eaLnBrk="1" hangingPunct="1">
              <a:defRPr/>
            </a:pPr>
            <a:endParaRPr lang="en-US" altLang="en-US" sz="2000" dirty="0"/>
          </a:p>
        </p:txBody>
      </p:sp>
      <p:sp>
        <p:nvSpPr>
          <p:cNvPr id="4" name="Text Placeholder 6">
            <a:extLst>
              <a:ext uri="{FF2B5EF4-FFF2-40B4-BE49-F238E27FC236}">
                <a16:creationId xmlns:a16="http://schemas.microsoft.com/office/drawing/2014/main" id="{6AF91761-A41D-4968-A07C-4FF23A5F951B}"/>
              </a:ext>
            </a:extLst>
          </p:cNvPr>
          <p:cNvSpPr txBox="1">
            <a:spLocks/>
          </p:cNvSpPr>
          <p:nvPr/>
        </p:nvSpPr>
        <p:spPr bwMode="auto">
          <a:xfrm>
            <a:off x="1311965" y="3429000"/>
            <a:ext cx="6941838" cy="476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kern="1200">
                <a:solidFill>
                  <a:schemeClr val="bg1"/>
                </a:solidFill>
                <a:latin typeface="+mj-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defRPr/>
            </a:pPr>
            <a:r>
              <a:rPr lang="en-US" altLang="en-US" sz="2400" dirty="0"/>
              <a:t>Wednesday, February 19,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46045B-29C3-4FB6-AD39-8028816B3D66}"/>
              </a:ext>
            </a:extLst>
          </p:cNvPr>
          <p:cNvSpPr>
            <a:spLocks noGrp="1"/>
          </p:cNvSpPr>
          <p:nvPr>
            <p:ph idx="1"/>
          </p:nvPr>
        </p:nvSpPr>
        <p:spPr/>
        <p:txBody>
          <a:bodyPr/>
          <a:lstStyle/>
          <a:p>
            <a:r>
              <a:rPr lang="en-US" dirty="0"/>
              <a:t>Trellis’ Federal Family Education Loan Program (FFELP) portfolio</a:t>
            </a:r>
          </a:p>
          <a:p>
            <a:r>
              <a:rPr lang="en-US" dirty="0"/>
              <a:t>59,096 Parent PLUS borrowers</a:t>
            </a:r>
          </a:p>
          <a:p>
            <a:r>
              <a:rPr lang="en-US" dirty="0"/>
              <a:t>Child they borrowed for attended a Texas institution</a:t>
            </a:r>
          </a:p>
          <a:p>
            <a:r>
              <a:rPr lang="en-US" dirty="0"/>
              <a:t>Entered repayment between October 2004 and September 2010 and were tracked for first 7 years of repayment</a:t>
            </a:r>
          </a:p>
        </p:txBody>
      </p:sp>
      <p:sp>
        <p:nvSpPr>
          <p:cNvPr id="3" name="Title 2">
            <a:extLst>
              <a:ext uri="{FF2B5EF4-FFF2-40B4-BE49-F238E27FC236}">
                <a16:creationId xmlns:a16="http://schemas.microsoft.com/office/drawing/2014/main" id="{4B19221B-289E-47B2-9922-DF9E08EBC9C1}"/>
              </a:ext>
            </a:extLst>
          </p:cNvPr>
          <p:cNvSpPr>
            <a:spLocks noGrp="1"/>
          </p:cNvSpPr>
          <p:nvPr>
            <p:ph type="title"/>
          </p:nvPr>
        </p:nvSpPr>
        <p:spPr/>
        <p:txBody>
          <a:bodyPr/>
          <a:lstStyle/>
          <a:p>
            <a:r>
              <a:rPr lang="en-US" dirty="0"/>
              <a:t>Methodology</a:t>
            </a:r>
          </a:p>
        </p:txBody>
      </p:sp>
      <p:sp>
        <p:nvSpPr>
          <p:cNvPr id="4" name="Text Placeholder 3">
            <a:extLst>
              <a:ext uri="{FF2B5EF4-FFF2-40B4-BE49-F238E27FC236}">
                <a16:creationId xmlns:a16="http://schemas.microsoft.com/office/drawing/2014/main" id="{B95CCD4D-84E1-4722-BF34-15E6CDB6D67A}"/>
              </a:ext>
            </a:extLst>
          </p:cNvPr>
          <p:cNvSpPr>
            <a:spLocks noGrp="1"/>
          </p:cNvSpPr>
          <p:nvPr>
            <p:ph type="body" sz="quarter" idx="11"/>
          </p:nvPr>
        </p:nvSpPr>
        <p:spPr/>
        <p:txBody>
          <a:bodyPr/>
          <a:lstStyle/>
          <a:p>
            <a:r>
              <a:rPr lang="en-US" dirty="0"/>
              <a:t>Analysis of Trellis Loan Records</a:t>
            </a:r>
          </a:p>
        </p:txBody>
      </p:sp>
    </p:spTree>
    <p:extLst>
      <p:ext uri="{BB962C8B-B14F-4D97-AF65-F5344CB8AC3E}">
        <p14:creationId xmlns:p14="http://schemas.microsoft.com/office/powerpoint/2010/main" val="427064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46045B-29C3-4FB6-AD39-8028816B3D66}"/>
              </a:ext>
            </a:extLst>
          </p:cNvPr>
          <p:cNvSpPr>
            <a:spLocks noGrp="1"/>
          </p:cNvSpPr>
          <p:nvPr>
            <p:ph idx="1"/>
          </p:nvPr>
        </p:nvSpPr>
        <p:spPr/>
        <p:txBody>
          <a:bodyPr/>
          <a:lstStyle/>
          <a:p>
            <a:r>
              <a:rPr lang="en-US" dirty="0"/>
              <a:t>49 Parent PLUS borrowers</a:t>
            </a:r>
          </a:p>
          <a:p>
            <a:r>
              <a:rPr lang="en-US" dirty="0"/>
              <a:t>Interviewed by telephone</a:t>
            </a:r>
          </a:p>
          <a:p>
            <a:r>
              <a:rPr lang="en-US" dirty="0"/>
              <a:t>Had a variety of repayment outcomes, graduation statuses, school types, and loan amounts – not representative, but people with different experiences</a:t>
            </a:r>
          </a:p>
        </p:txBody>
      </p:sp>
      <p:sp>
        <p:nvSpPr>
          <p:cNvPr id="3" name="Title 2">
            <a:extLst>
              <a:ext uri="{FF2B5EF4-FFF2-40B4-BE49-F238E27FC236}">
                <a16:creationId xmlns:a16="http://schemas.microsoft.com/office/drawing/2014/main" id="{4B19221B-289E-47B2-9922-DF9E08EBC9C1}"/>
              </a:ext>
            </a:extLst>
          </p:cNvPr>
          <p:cNvSpPr>
            <a:spLocks noGrp="1"/>
          </p:cNvSpPr>
          <p:nvPr>
            <p:ph type="title"/>
          </p:nvPr>
        </p:nvSpPr>
        <p:spPr/>
        <p:txBody>
          <a:bodyPr/>
          <a:lstStyle/>
          <a:p>
            <a:r>
              <a:rPr lang="en-US" dirty="0"/>
              <a:t>Methodology</a:t>
            </a:r>
          </a:p>
        </p:txBody>
      </p:sp>
      <p:sp>
        <p:nvSpPr>
          <p:cNvPr id="4" name="Text Placeholder 3">
            <a:extLst>
              <a:ext uri="{FF2B5EF4-FFF2-40B4-BE49-F238E27FC236}">
                <a16:creationId xmlns:a16="http://schemas.microsoft.com/office/drawing/2014/main" id="{B95CCD4D-84E1-4722-BF34-15E6CDB6D67A}"/>
              </a:ext>
            </a:extLst>
          </p:cNvPr>
          <p:cNvSpPr>
            <a:spLocks noGrp="1"/>
          </p:cNvSpPr>
          <p:nvPr>
            <p:ph type="body" sz="quarter" idx="11"/>
          </p:nvPr>
        </p:nvSpPr>
        <p:spPr/>
        <p:txBody>
          <a:bodyPr/>
          <a:lstStyle/>
          <a:p>
            <a:r>
              <a:rPr lang="en-US" dirty="0"/>
              <a:t>Analysis of Parent Interviews</a:t>
            </a:r>
          </a:p>
        </p:txBody>
      </p:sp>
    </p:spTree>
    <p:extLst>
      <p:ext uri="{BB962C8B-B14F-4D97-AF65-F5344CB8AC3E}">
        <p14:creationId xmlns:p14="http://schemas.microsoft.com/office/powerpoint/2010/main" val="344837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28520-931B-4447-80EB-1B0985DCF721}"/>
              </a:ext>
            </a:extLst>
          </p:cNvPr>
          <p:cNvSpPr>
            <a:spLocks noGrp="1"/>
          </p:cNvSpPr>
          <p:nvPr>
            <p:ph idx="1"/>
          </p:nvPr>
        </p:nvSpPr>
        <p:spPr>
          <a:xfrm>
            <a:off x="628650" y="1209822"/>
            <a:ext cx="7886700" cy="4967141"/>
          </a:xfrm>
        </p:spPr>
        <p:txBody>
          <a:bodyPr/>
          <a:lstStyle/>
          <a:p>
            <a:r>
              <a:rPr lang="en-US" dirty="0"/>
              <a:t>Minority-Serving Institutions – if child attended a Hispanic-Serving Institution (HSI) or a Historically Black College and University (HBCU)</a:t>
            </a:r>
          </a:p>
          <a:p>
            <a:r>
              <a:rPr lang="en-US" dirty="0"/>
              <a:t>Repayment Experience</a:t>
            </a:r>
          </a:p>
          <a:p>
            <a:pPr marL="0" indent="0">
              <a:buNone/>
            </a:pPr>
            <a:endParaRPr lang="en-US" dirty="0"/>
          </a:p>
        </p:txBody>
      </p:sp>
      <p:sp>
        <p:nvSpPr>
          <p:cNvPr id="3" name="Title 2">
            <a:extLst>
              <a:ext uri="{FF2B5EF4-FFF2-40B4-BE49-F238E27FC236}">
                <a16:creationId xmlns:a16="http://schemas.microsoft.com/office/drawing/2014/main" id="{7C25B16F-8BA0-4101-B355-3777096F6A00}"/>
              </a:ext>
            </a:extLst>
          </p:cNvPr>
          <p:cNvSpPr>
            <a:spLocks noGrp="1"/>
          </p:cNvSpPr>
          <p:nvPr>
            <p:ph type="title"/>
          </p:nvPr>
        </p:nvSpPr>
        <p:spPr/>
        <p:txBody>
          <a:bodyPr/>
          <a:lstStyle/>
          <a:p>
            <a:r>
              <a:rPr lang="en-US" dirty="0"/>
              <a:t>Analysis Groups</a:t>
            </a:r>
          </a:p>
        </p:txBody>
      </p:sp>
      <p:pic>
        <p:nvPicPr>
          <p:cNvPr id="7" name="Picture 6">
            <a:extLst>
              <a:ext uri="{FF2B5EF4-FFF2-40B4-BE49-F238E27FC236}">
                <a16:creationId xmlns:a16="http://schemas.microsoft.com/office/drawing/2014/main" id="{E6219DEA-B6F7-4561-AB30-2ACB80E9406C}"/>
              </a:ext>
            </a:extLst>
          </p:cNvPr>
          <p:cNvPicPr>
            <a:picLocks noChangeAspect="1"/>
          </p:cNvPicPr>
          <p:nvPr/>
        </p:nvPicPr>
        <p:blipFill>
          <a:blip r:embed="rId3"/>
          <a:stretch>
            <a:fillRect/>
          </a:stretch>
        </p:blipFill>
        <p:spPr>
          <a:xfrm>
            <a:off x="1523510" y="2954217"/>
            <a:ext cx="6096980" cy="3588508"/>
          </a:xfrm>
          <a:prstGeom prst="rect">
            <a:avLst/>
          </a:prstGeom>
        </p:spPr>
      </p:pic>
    </p:spTree>
    <p:extLst>
      <p:ext uri="{BB962C8B-B14F-4D97-AF65-F5344CB8AC3E}">
        <p14:creationId xmlns:p14="http://schemas.microsoft.com/office/powerpoint/2010/main" val="61599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9EE9090-F40B-4149-ACA4-2825C340ACB6}"/>
              </a:ext>
            </a:extLst>
          </p:cNvPr>
          <p:cNvPicPr>
            <a:picLocks noGrp="1" noChangeAspect="1"/>
          </p:cNvPicPr>
          <p:nvPr>
            <p:ph idx="1"/>
          </p:nvPr>
        </p:nvPicPr>
        <p:blipFill>
          <a:blip r:embed="rId3"/>
          <a:stretch>
            <a:fillRect/>
          </a:stretch>
        </p:blipFill>
        <p:spPr>
          <a:xfrm>
            <a:off x="666184" y="1706582"/>
            <a:ext cx="7811632" cy="4778624"/>
          </a:xfrm>
          <a:prstGeom prst="rect">
            <a:avLst/>
          </a:prstGeom>
        </p:spPr>
      </p:pic>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a:xfrm>
            <a:off x="127000" y="1093789"/>
            <a:ext cx="8388350" cy="511276"/>
          </a:xfrm>
        </p:spPr>
        <p:txBody>
          <a:bodyPr/>
          <a:lstStyle/>
          <a:p>
            <a:r>
              <a:rPr lang="en-US" dirty="0"/>
              <a:t>What Does Repayment Look Like for PLUS Borrowers?</a:t>
            </a:r>
          </a:p>
        </p:txBody>
      </p:sp>
    </p:spTree>
    <p:extLst>
      <p:ext uri="{BB962C8B-B14F-4D97-AF65-F5344CB8AC3E}">
        <p14:creationId xmlns:p14="http://schemas.microsoft.com/office/powerpoint/2010/main" val="161820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8EACD1-0C47-492E-A4FB-60DB8A40E637}"/>
              </a:ext>
            </a:extLst>
          </p:cNvPr>
          <p:cNvPicPr>
            <a:picLocks noGrp="1" noChangeAspect="1"/>
          </p:cNvPicPr>
          <p:nvPr>
            <p:ph idx="1"/>
          </p:nvPr>
        </p:nvPicPr>
        <p:blipFill>
          <a:blip r:embed="rId3"/>
          <a:stretch>
            <a:fillRect/>
          </a:stretch>
        </p:blipFill>
        <p:spPr>
          <a:xfrm>
            <a:off x="329593" y="1706582"/>
            <a:ext cx="8484813" cy="4589948"/>
          </a:xfrm>
          <a:prstGeom prst="rect">
            <a:avLst/>
          </a:prstGeom>
        </p:spPr>
      </p:pic>
      <p:sp>
        <p:nvSpPr>
          <p:cNvPr id="3" name="Title 2">
            <a:extLst>
              <a:ext uri="{FF2B5EF4-FFF2-40B4-BE49-F238E27FC236}">
                <a16:creationId xmlns:a16="http://schemas.microsoft.com/office/drawing/2014/main" id="{6049EC04-F8F0-4E40-A203-F66AADEF797C}"/>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66332034-501A-49A5-A4B9-3415BF4A4EAA}"/>
              </a:ext>
            </a:extLst>
          </p:cNvPr>
          <p:cNvSpPr>
            <a:spLocks noGrp="1"/>
          </p:cNvSpPr>
          <p:nvPr>
            <p:ph type="body" sz="quarter" idx="11"/>
          </p:nvPr>
        </p:nvSpPr>
        <p:spPr>
          <a:xfrm>
            <a:off x="126999" y="1093789"/>
            <a:ext cx="8341751" cy="511276"/>
          </a:xfrm>
        </p:spPr>
        <p:txBody>
          <a:bodyPr/>
          <a:lstStyle/>
          <a:p>
            <a:r>
              <a:rPr lang="en-US" dirty="0"/>
              <a:t>What Does Repayment Look Like for PLUS Borrowers?</a:t>
            </a:r>
          </a:p>
          <a:p>
            <a:endParaRPr lang="en-US" dirty="0"/>
          </a:p>
        </p:txBody>
      </p:sp>
    </p:spTree>
    <p:extLst>
      <p:ext uri="{BB962C8B-B14F-4D97-AF65-F5344CB8AC3E}">
        <p14:creationId xmlns:p14="http://schemas.microsoft.com/office/powerpoint/2010/main" val="333293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a:xfrm>
            <a:off x="127000" y="1093789"/>
            <a:ext cx="8388350" cy="511276"/>
          </a:xfrm>
        </p:spPr>
        <p:txBody>
          <a:bodyPr/>
          <a:lstStyle/>
          <a:p>
            <a:r>
              <a:rPr lang="en-US" dirty="0"/>
              <a:t>What Does Repayment Look Like for PLUS Borrowers?</a:t>
            </a:r>
          </a:p>
        </p:txBody>
      </p:sp>
      <p:pic>
        <p:nvPicPr>
          <p:cNvPr id="8" name="Content Placeholder 7">
            <a:extLst>
              <a:ext uri="{FF2B5EF4-FFF2-40B4-BE49-F238E27FC236}">
                <a16:creationId xmlns:a16="http://schemas.microsoft.com/office/drawing/2014/main" id="{2DA405B7-4DF8-4B00-B8BD-623E06EE382F}"/>
              </a:ext>
            </a:extLst>
          </p:cNvPr>
          <p:cNvPicPr>
            <a:picLocks noGrp="1" noChangeAspect="1"/>
          </p:cNvPicPr>
          <p:nvPr>
            <p:ph idx="1"/>
          </p:nvPr>
        </p:nvPicPr>
        <p:blipFill>
          <a:blip r:embed="rId3"/>
          <a:stretch>
            <a:fillRect/>
          </a:stretch>
        </p:blipFill>
        <p:spPr>
          <a:xfrm>
            <a:off x="171590" y="1706582"/>
            <a:ext cx="8800819" cy="4356593"/>
          </a:xfrm>
          <a:prstGeom prst="rect">
            <a:avLst/>
          </a:prstGeom>
        </p:spPr>
      </p:pic>
    </p:spTree>
    <p:extLst>
      <p:ext uri="{BB962C8B-B14F-4D97-AF65-F5344CB8AC3E}">
        <p14:creationId xmlns:p14="http://schemas.microsoft.com/office/powerpoint/2010/main" val="301953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a:xfrm>
            <a:off x="127000" y="1093789"/>
            <a:ext cx="8388350" cy="511276"/>
          </a:xfrm>
        </p:spPr>
        <p:txBody>
          <a:bodyPr/>
          <a:lstStyle/>
          <a:p>
            <a:r>
              <a:rPr lang="en-US" dirty="0"/>
              <a:t>What Does Repayment Look Like for PLUS Borrowers?</a:t>
            </a:r>
          </a:p>
        </p:txBody>
      </p:sp>
      <p:pic>
        <p:nvPicPr>
          <p:cNvPr id="6" name="Content Placeholder 5">
            <a:extLst>
              <a:ext uri="{FF2B5EF4-FFF2-40B4-BE49-F238E27FC236}">
                <a16:creationId xmlns:a16="http://schemas.microsoft.com/office/drawing/2014/main" id="{9A89BF92-175E-44AB-8587-64FF8B122081}"/>
              </a:ext>
            </a:extLst>
          </p:cNvPr>
          <p:cNvPicPr>
            <a:picLocks noGrp="1" noChangeAspect="1"/>
          </p:cNvPicPr>
          <p:nvPr>
            <p:ph idx="1"/>
          </p:nvPr>
        </p:nvPicPr>
        <p:blipFill>
          <a:blip r:embed="rId3"/>
          <a:stretch>
            <a:fillRect/>
          </a:stretch>
        </p:blipFill>
        <p:spPr>
          <a:xfrm>
            <a:off x="127000" y="1901233"/>
            <a:ext cx="8778805" cy="3979062"/>
          </a:xfrm>
          <a:prstGeom prst="rect">
            <a:avLst/>
          </a:prstGeom>
        </p:spPr>
      </p:pic>
    </p:spTree>
    <p:extLst>
      <p:ext uri="{BB962C8B-B14F-4D97-AF65-F5344CB8AC3E}">
        <p14:creationId xmlns:p14="http://schemas.microsoft.com/office/powerpoint/2010/main" val="321252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a:xfrm>
            <a:off x="127000" y="1093789"/>
            <a:ext cx="8388350" cy="511276"/>
          </a:xfrm>
        </p:spPr>
        <p:txBody>
          <a:bodyPr/>
          <a:lstStyle/>
          <a:p>
            <a:r>
              <a:rPr lang="en-US" dirty="0"/>
              <a:t>What Does Repayment Look Like for PLUS Borrowers?</a:t>
            </a:r>
          </a:p>
        </p:txBody>
      </p:sp>
      <p:pic>
        <p:nvPicPr>
          <p:cNvPr id="7" name="Content Placeholder 6">
            <a:extLst>
              <a:ext uri="{FF2B5EF4-FFF2-40B4-BE49-F238E27FC236}">
                <a16:creationId xmlns:a16="http://schemas.microsoft.com/office/drawing/2014/main" id="{84E6C7CB-853B-42A0-A03B-DFA2C274FDDA}"/>
              </a:ext>
            </a:extLst>
          </p:cNvPr>
          <p:cNvPicPr>
            <a:picLocks noGrp="1" noChangeAspect="1"/>
          </p:cNvPicPr>
          <p:nvPr>
            <p:ph idx="1"/>
          </p:nvPr>
        </p:nvPicPr>
        <p:blipFill>
          <a:blip r:embed="rId3"/>
          <a:stretch>
            <a:fillRect/>
          </a:stretch>
        </p:blipFill>
        <p:spPr>
          <a:xfrm>
            <a:off x="928468" y="1605065"/>
            <a:ext cx="7287064" cy="4833787"/>
          </a:xfrm>
          <a:prstGeom prst="rect">
            <a:avLst/>
          </a:prstGeom>
        </p:spPr>
      </p:pic>
    </p:spTree>
    <p:extLst>
      <p:ext uri="{BB962C8B-B14F-4D97-AF65-F5344CB8AC3E}">
        <p14:creationId xmlns:p14="http://schemas.microsoft.com/office/powerpoint/2010/main" val="145518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Most parents we interviewed expected loans to be part of paying for college. Some talked of having to borrow more than expected.</a:t>
            </a:r>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What Do Parents Know Before They Borrow?</a:t>
            </a:r>
          </a:p>
        </p:txBody>
      </p:sp>
      <p:pic>
        <p:nvPicPr>
          <p:cNvPr id="5" name="Picture 4">
            <a:extLst>
              <a:ext uri="{FF2B5EF4-FFF2-40B4-BE49-F238E27FC236}">
                <a16:creationId xmlns:a16="http://schemas.microsoft.com/office/drawing/2014/main" id="{AB656331-3E19-4B6C-84A3-0DA97E9ED1BA}"/>
              </a:ext>
            </a:extLst>
          </p:cNvPr>
          <p:cNvPicPr>
            <a:picLocks noChangeAspect="1"/>
          </p:cNvPicPr>
          <p:nvPr/>
        </p:nvPicPr>
        <p:blipFill>
          <a:blip r:embed="rId3"/>
          <a:stretch>
            <a:fillRect/>
          </a:stretch>
        </p:blipFill>
        <p:spPr>
          <a:xfrm>
            <a:off x="257368" y="2990189"/>
            <a:ext cx="8629264" cy="1328591"/>
          </a:xfrm>
          <a:prstGeom prst="rect">
            <a:avLst/>
          </a:prstGeom>
        </p:spPr>
      </p:pic>
      <p:pic>
        <p:nvPicPr>
          <p:cNvPr id="6" name="Picture 5">
            <a:extLst>
              <a:ext uri="{FF2B5EF4-FFF2-40B4-BE49-F238E27FC236}">
                <a16:creationId xmlns:a16="http://schemas.microsoft.com/office/drawing/2014/main" id="{1CA91E7A-B597-4D5D-BF95-53937077F43A}"/>
              </a:ext>
            </a:extLst>
          </p:cNvPr>
          <p:cNvPicPr>
            <a:picLocks noChangeAspect="1"/>
          </p:cNvPicPr>
          <p:nvPr/>
        </p:nvPicPr>
        <p:blipFill>
          <a:blip r:embed="rId4"/>
          <a:stretch>
            <a:fillRect/>
          </a:stretch>
        </p:blipFill>
        <p:spPr>
          <a:xfrm>
            <a:off x="296613" y="4462199"/>
            <a:ext cx="8590019" cy="1571345"/>
          </a:xfrm>
          <a:prstGeom prst="rect">
            <a:avLst/>
          </a:prstGeom>
        </p:spPr>
      </p:pic>
    </p:spTree>
    <p:extLst>
      <p:ext uri="{BB962C8B-B14F-4D97-AF65-F5344CB8AC3E}">
        <p14:creationId xmlns:p14="http://schemas.microsoft.com/office/powerpoint/2010/main" val="62583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Many parents did not have a good understanding of how much debt they would incur.</a:t>
            </a:r>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What Do Parents Know Before They Borrow?</a:t>
            </a:r>
          </a:p>
        </p:txBody>
      </p:sp>
      <p:pic>
        <p:nvPicPr>
          <p:cNvPr id="7" name="Picture 6">
            <a:extLst>
              <a:ext uri="{FF2B5EF4-FFF2-40B4-BE49-F238E27FC236}">
                <a16:creationId xmlns:a16="http://schemas.microsoft.com/office/drawing/2014/main" id="{4B428384-B8D5-43B8-8372-775F6FE159D4}"/>
              </a:ext>
            </a:extLst>
          </p:cNvPr>
          <p:cNvPicPr>
            <a:picLocks noChangeAspect="1"/>
          </p:cNvPicPr>
          <p:nvPr/>
        </p:nvPicPr>
        <p:blipFill>
          <a:blip r:embed="rId3"/>
          <a:stretch>
            <a:fillRect/>
          </a:stretch>
        </p:blipFill>
        <p:spPr>
          <a:xfrm>
            <a:off x="314325" y="3029097"/>
            <a:ext cx="8515350" cy="1898078"/>
          </a:xfrm>
          <a:prstGeom prst="rect">
            <a:avLst/>
          </a:prstGeom>
        </p:spPr>
      </p:pic>
    </p:spTree>
    <p:extLst>
      <p:ext uri="{BB962C8B-B14F-4D97-AF65-F5344CB8AC3E}">
        <p14:creationId xmlns:p14="http://schemas.microsoft.com/office/powerpoint/2010/main" val="320857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DC0E7E-E5B8-4994-BD1F-C313619CB45B}"/>
              </a:ext>
            </a:extLst>
          </p:cNvPr>
          <p:cNvSpPr>
            <a:spLocks noGrp="1"/>
          </p:cNvSpPr>
          <p:nvPr>
            <p:ph idx="1"/>
          </p:nvPr>
        </p:nvSpPr>
        <p:spPr>
          <a:xfrm>
            <a:off x="628650" y="1577009"/>
            <a:ext cx="7886700" cy="4599954"/>
          </a:xfrm>
        </p:spPr>
        <p:txBody>
          <a:bodyPr/>
          <a:lstStyle/>
          <a:p>
            <a:r>
              <a:rPr lang="en-US" sz="2000" dirty="0"/>
              <a:t>Trellis Company (</a:t>
            </a:r>
            <a:r>
              <a:rPr lang="en-US" sz="2000" u="sng" dirty="0">
                <a:hlinkClick r:id="rId3"/>
              </a:rPr>
              <a:t>www.trelliscompany.org</a:t>
            </a:r>
            <a:r>
              <a:rPr lang="en-US" sz="2000" dirty="0"/>
              <a:t>) is a nonprofit 501(c)(3) corporation with the dual mission of helping student borrowers successfully repay their education loans and promoting access and success in higher education. </a:t>
            </a:r>
          </a:p>
          <a:p>
            <a:endParaRPr lang="en-US" sz="2000" dirty="0"/>
          </a:p>
          <a:p>
            <a:r>
              <a:rPr lang="en-US" sz="2000" dirty="0"/>
              <a:t>For nearly 40 years, Trellis Company has provided individualized services to student loan borrowers and support to institutions and communities.</a:t>
            </a:r>
          </a:p>
          <a:p>
            <a:endParaRPr lang="en-US" sz="2000" dirty="0"/>
          </a:p>
          <a:p>
            <a:r>
              <a:rPr lang="en-US" sz="2000" dirty="0"/>
              <a:t>Trellis offers the Student Financial Wellness Survey (SFWS) free of charge to institutions as part of our community investment work.</a:t>
            </a:r>
          </a:p>
        </p:txBody>
      </p:sp>
      <p:sp>
        <p:nvSpPr>
          <p:cNvPr id="3" name="Title 2">
            <a:extLst>
              <a:ext uri="{FF2B5EF4-FFF2-40B4-BE49-F238E27FC236}">
                <a16:creationId xmlns:a16="http://schemas.microsoft.com/office/drawing/2014/main" id="{26B48BB9-F243-40F7-AAF3-9237E1CF4DA2}"/>
              </a:ext>
            </a:extLst>
          </p:cNvPr>
          <p:cNvSpPr>
            <a:spLocks noGrp="1"/>
          </p:cNvSpPr>
          <p:nvPr>
            <p:ph type="title"/>
          </p:nvPr>
        </p:nvSpPr>
        <p:spPr/>
        <p:txBody>
          <a:bodyPr/>
          <a:lstStyle/>
          <a:p>
            <a:r>
              <a:rPr lang="en-US" dirty="0"/>
              <a:t>About Trellis Company</a:t>
            </a:r>
          </a:p>
        </p:txBody>
      </p:sp>
    </p:spTree>
    <p:extLst>
      <p:ext uri="{BB962C8B-B14F-4D97-AF65-F5344CB8AC3E}">
        <p14:creationId xmlns:p14="http://schemas.microsoft.com/office/powerpoint/2010/main" val="2111221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Most parents expected to repay the PLUS loans themselves without help from their children.</a:t>
            </a:r>
          </a:p>
          <a:p>
            <a:r>
              <a:rPr lang="en-US" sz="2400" dirty="0"/>
              <a:t>Those who expected help often cited events like graduating, getting a job, or paying off student loans.</a:t>
            </a:r>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Who Repays The Parent PLUS Loans?</a:t>
            </a:r>
          </a:p>
        </p:txBody>
      </p:sp>
      <p:pic>
        <p:nvPicPr>
          <p:cNvPr id="5" name="Picture 4">
            <a:extLst>
              <a:ext uri="{FF2B5EF4-FFF2-40B4-BE49-F238E27FC236}">
                <a16:creationId xmlns:a16="http://schemas.microsoft.com/office/drawing/2014/main" id="{91D87A08-3467-4339-962C-5A8FFE7C62D6}"/>
              </a:ext>
            </a:extLst>
          </p:cNvPr>
          <p:cNvPicPr>
            <a:picLocks noChangeAspect="1"/>
          </p:cNvPicPr>
          <p:nvPr/>
        </p:nvPicPr>
        <p:blipFill>
          <a:blip r:embed="rId3"/>
          <a:stretch>
            <a:fillRect/>
          </a:stretch>
        </p:blipFill>
        <p:spPr>
          <a:xfrm>
            <a:off x="275275" y="3779296"/>
            <a:ext cx="8593449" cy="1069291"/>
          </a:xfrm>
          <a:prstGeom prst="rect">
            <a:avLst/>
          </a:prstGeom>
        </p:spPr>
      </p:pic>
    </p:spTree>
    <p:extLst>
      <p:ext uri="{BB962C8B-B14F-4D97-AF65-F5344CB8AC3E}">
        <p14:creationId xmlns:p14="http://schemas.microsoft.com/office/powerpoint/2010/main" val="404834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Repayment had a highly variable impact on general savings.</a:t>
            </a:r>
          </a:p>
          <a:p>
            <a:r>
              <a:rPr lang="en-US" sz="2400" dirty="0"/>
              <a:t>Those reporting a low impact described budgeting payments like any other bill</a:t>
            </a:r>
          </a:p>
          <a:p>
            <a:r>
              <a:rPr lang="en-US" sz="2400" dirty="0"/>
              <a:t>Those reporting a high impact said payments consumed a large portion of their income.</a:t>
            </a:r>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Other Financial Decisions: General Savings</a:t>
            </a:r>
          </a:p>
        </p:txBody>
      </p:sp>
      <p:pic>
        <p:nvPicPr>
          <p:cNvPr id="6" name="Picture 5">
            <a:extLst>
              <a:ext uri="{FF2B5EF4-FFF2-40B4-BE49-F238E27FC236}">
                <a16:creationId xmlns:a16="http://schemas.microsoft.com/office/drawing/2014/main" id="{71C0681B-E5AC-4467-A90D-7FCB5CBB68DE}"/>
              </a:ext>
            </a:extLst>
          </p:cNvPr>
          <p:cNvPicPr>
            <a:picLocks noChangeAspect="1"/>
          </p:cNvPicPr>
          <p:nvPr/>
        </p:nvPicPr>
        <p:blipFill>
          <a:blip r:embed="rId3"/>
          <a:stretch>
            <a:fillRect/>
          </a:stretch>
        </p:blipFill>
        <p:spPr>
          <a:xfrm>
            <a:off x="286757" y="4192024"/>
            <a:ext cx="8570486" cy="1055225"/>
          </a:xfrm>
          <a:prstGeom prst="rect">
            <a:avLst/>
          </a:prstGeom>
        </p:spPr>
      </p:pic>
    </p:spTree>
    <p:extLst>
      <p:ext uri="{BB962C8B-B14F-4D97-AF65-F5344CB8AC3E}">
        <p14:creationId xmlns:p14="http://schemas.microsoft.com/office/powerpoint/2010/main" val="793668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About half of the parents we interviewed did not feel an impact on their ability to make major purchases.</a:t>
            </a:r>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Other Financial Decisions: Major Purchases</a:t>
            </a:r>
          </a:p>
        </p:txBody>
      </p:sp>
      <p:pic>
        <p:nvPicPr>
          <p:cNvPr id="5" name="Picture 4">
            <a:extLst>
              <a:ext uri="{FF2B5EF4-FFF2-40B4-BE49-F238E27FC236}">
                <a16:creationId xmlns:a16="http://schemas.microsoft.com/office/drawing/2014/main" id="{490F48ED-916A-4159-95CF-5ECDABC42CF6}"/>
              </a:ext>
            </a:extLst>
          </p:cNvPr>
          <p:cNvPicPr>
            <a:picLocks noChangeAspect="1"/>
          </p:cNvPicPr>
          <p:nvPr/>
        </p:nvPicPr>
        <p:blipFill>
          <a:blip r:embed="rId3"/>
          <a:stretch>
            <a:fillRect/>
          </a:stretch>
        </p:blipFill>
        <p:spPr>
          <a:xfrm>
            <a:off x="321537" y="2818773"/>
            <a:ext cx="8500926" cy="1639839"/>
          </a:xfrm>
          <a:prstGeom prst="rect">
            <a:avLst/>
          </a:prstGeom>
        </p:spPr>
      </p:pic>
    </p:spTree>
    <p:extLst>
      <p:ext uri="{BB962C8B-B14F-4D97-AF65-F5344CB8AC3E}">
        <p14:creationId xmlns:p14="http://schemas.microsoft.com/office/powerpoint/2010/main" val="221760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Some who felt a high impact described hanging on to older vehicles for longer than they would have liked.</a:t>
            </a:r>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Other Financial Decisions: Major Purchases</a:t>
            </a:r>
          </a:p>
        </p:txBody>
      </p:sp>
      <p:pic>
        <p:nvPicPr>
          <p:cNvPr id="8" name="Picture 7">
            <a:extLst>
              <a:ext uri="{FF2B5EF4-FFF2-40B4-BE49-F238E27FC236}">
                <a16:creationId xmlns:a16="http://schemas.microsoft.com/office/drawing/2014/main" id="{D372185F-32E8-4ED1-BDA2-19EE68AF9992}"/>
              </a:ext>
            </a:extLst>
          </p:cNvPr>
          <p:cNvPicPr>
            <a:picLocks noChangeAspect="1"/>
          </p:cNvPicPr>
          <p:nvPr/>
        </p:nvPicPr>
        <p:blipFill>
          <a:blip r:embed="rId3"/>
          <a:stretch>
            <a:fillRect/>
          </a:stretch>
        </p:blipFill>
        <p:spPr>
          <a:xfrm>
            <a:off x="392423" y="3074084"/>
            <a:ext cx="8359154" cy="2215369"/>
          </a:xfrm>
          <a:prstGeom prst="rect">
            <a:avLst/>
          </a:prstGeom>
        </p:spPr>
      </p:pic>
    </p:spTree>
    <p:extLst>
      <p:ext uri="{BB962C8B-B14F-4D97-AF65-F5344CB8AC3E}">
        <p14:creationId xmlns:p14="http://schemas.microsoft.com/office/powerpoint/2010/main" val="289634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High Impact:</a:t>
            </a:r>
          </a:p>
          <a:p>
            <a:pPr lvl="1"/>
            <a:r>
              <a:rPr lang="en-US" sz="2000" dirty="0"/>
              <a:t>Bad credit</a:t>
            </a:r>
          </a:p>
          <a:p>
            <a:pPr lvl="1"/>
            <a:r>
              <a:rPr lang="en-US" sz="2000" dirty="0"/>
              <a:t>Negative impact on home ownership</a:t>
            </a:r>
          </a:p>
          <a:p>
            <a:pPr lvl="1"/>
            <a:r>
              <a:rPr lang="en-US" sz="2000" dirty="0"/>
              <a:t>Doing without</a:t>
            </a:r>
          </a:p>
          <a:p>
            <a:endParaRPr lang="en-US" sz="2400" dirty="0"/>
          </a:p>
          <a:p>
            <a:r>
              <a:rPr lang="en-US" sz="2400" dirty="0"/>
              <a:t>Some impact:</a:t>
            </a:r>
          </a:p>
          <a:p>
            <a:pPr lvl="1"/>
            <a:r>
              <a:rPr lang="en-US" sz="2000" dirty="0"/>
              <a:t>Fewer or smaller vacations</a:t>
            </a:r>
          </a:p>
          <a:p>
            <a:pPr lvl="1"/>
            <a:r>
              <a:rPr lang="en-US" sz="2000" dirty="0"/>
              <a:t>Less money for savings</a:t>
            </a:r>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Other Financial Decisions: Other Financial Goals</a:t>
            </a:r>
          </a:p>
        </p:txBody>
      </p:sp>
    </p:spTree>
    <p:extLst>
      <p:ext uri="{BB962C8B-B14F-4D97-AF65-F5344CB8AC3E}">
        <p14:creationId xmlns:p14="http://schemas.microsoft.com/office/powerpoint/2010/main" val="158716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The majority of parents interviewed said the overall financial impacts of the PLUS loans were expected.</a:t>
            </a:r>
          </a:p>
          <a:p>
            <a:r>
              <a:rPr lang="en-US" sz="2400" dirty="0"/>
              <a:t>Those surprised by the impact described:</a:t>
            </a:r>
          </a:p>
          <a:p>
            <a:pPr lvl="1"/>
            <a:r>
              <a:rPr lang="en-US" sz="2200" dirty="0"/>
              <a:t>Length of time to pay off</a:t>
            </a:r>
          </a:p>
          <a:p>
            <a:pPr lvl="1"/>
            <a:r>
              <a:rPr lang="en-US" sz="2200" dirty="0"/>
              <a:t>Financial detriments</a:t>
            </a:r>
          </a:p>
          <a:p>
            <a:pPr lvl="2"/>
            <a:r>
              <a:rPr lang="en-US" dirty="0"/>
              <a:t>Total was higher than expected</a:t>
            </a:r>
          </a:p>
          <a:p>
            <a:pPr lvl="2"/>
            <a:r>
              <a:rPr lang="en-US" dirty="0"/>
              <a:t>Interest accumulation</a:t>
            </a:r>
          </a:p>
          <a:p>
            <a:pPr lvl="2"/>
            <a:r>
              <a:rPr lang="en-US" dirty="0"/>
              <a:t>Costs of postponing payments</a:t>
            </a:r>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Other Financial Decisions: Overall Impact</a:t>
            </a:r>
          </a:p>
        </p:txBody>
      </p:sp>
    </p:spTree>
    <p:extLst>
      <p:ext uri="{BB962C8B-B14F-4D97-AF65-F5344CB8AC3E}">
        <p14:creationId xmlns:p14="http://schemas.microsoft.com/office/powerpoint/2010/main" val="87775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Parents generally felt moderately comfortable with their retirement savings, though there was variation.</a:t>
            </a:r>
          </a:p>
          <a:p>
            <a:endParaRPr lang="en-US" dirty="0"/>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t>Other Financial Decisions: Retirement Savings</a:t>
            </a:r>
          </a:p>
        </p:txBody>
      </p:sp>
      <p:pic>
        <p:nvPicPr>
          <p:cNvPr id="5" name="Picture 4">
            <a:extLst>
              <a:ext uri="{FF2B5EF4-FFF2-40B4-BE49-F238E27FC236}">
                <a16:creationId xmlns:a16="http://schemas.microsoft.com/office/drawing/2014/main" id="{422ADE92-9157-4EEA-ABFE-22D8A5CE93AA}"/>
              </a:ext>
            </a:extLst>
          </p:cNvPr>
          <p:cNvPicPr>
            <a:picLocks noChangeAspect="1"/>
          </p:cNvPicPr>
          <p:nvPr/>
        </p:nvPicPr>
        <p:blipFill>
          <a:blip r:embed="rId3"/>
          <a:stretch>
            <a:fillRect/>
          </a:stretch>
        </p:blipFill>
        <p:spPr>
          <a:xfrm>
            <a:off x="402295" y="2832203"/>
            <a:ext cx="8339409" cy="1023002"/>
          </a:xfrm>
          <a:prstGeom prst="rect">
            <a:avLst/>
          </a:prstGeom>
        </p:spPr>
      </p:pic>
      <p:pic>
        <p:nvPicPr>
          <p:cNvPr id="6" name="Picture 5">
            <a:extLst>
              <a:ext uri="{FF2B5EF4-FFF2-40B4-BE49-F238E27FC236}">
                <a16:creationId xmlns:a16="http://schemas.microsoft.com/office/drawing/2014/main" id="{508D6EBE-B004-4B25-8DF5-7C783E918743}"/>
              </a:ext>
            </a:extLst>
          </p:cNvPr>
          <p:cNvPicPr>
            <a:picLocks noChangeAspect="1"/>
          </p:cNvPicPr>
          <p:nvPr/>
        </p:nvPicPr>
        <p:blipFill>
          <a:blip r:embed="rId4"/>
          <a:stretch>
            <a:fillRect/>
          </a:stretch>
        </p:blipFill>
        <p:spPr>
          <a:xfrm>
            <a:off x="1286183" y="4350282"/>
            <a:ext cx="7375718" cy="1023002"/>
          </a:xfrm>
          <a:prstGeom prst="rect">
            <a:avLst/>
          </a:prstGeom>
        </p:spPr>
      </p:pic>
      <p:pic>
        <p:nvPicPr>
          <p:cNvPr id="7" name="Picture 6">
            <a:extLst>
              <a:ext uri="{FF2B5EF4-FFF2-40B4-BE49-F238E27FC236}">
                <a16:creationId xmlns:a16="http://schemas.microsoft.com/office/drawing/2014/main" id="{6B9AE039-50D2-410C-AD63-4139EB8BB808}"/>
              </a:ext>
            </a:extLst>
          </p:cNvPr>
          <p:cNvPicPr>
            <a:picLocks noChangeAspect="1"/>
          </p:cNvPicPr>
          <p:nvPr/>
        </p:nvPicPr>
        <p:blipFill>
          <a:blip r:embed="rId5"/>
          <a:stretch>
            <a:fillRect/>
          </a:stretch>
        </p:blipFill>
        <p:spPr>
          <a:xfrm>
            <a:off x="399136" y="4397985"/>
            <a:ext cx="796949" cy="927596"/>
          </a:xfrm>
          <a:prstGeom prst="rect">
            <a:avLst/>
          </a:prstGeom>
        </p:spPr>
      </p:pic>
    </p:spTree>
    <p:extLst>
      <p:ext uri="{BB962C8B-B14F-4D97-AF65-F5344CB8AC3E}">
        <p14:creationId xmlns:p14="http://schemas.microsoft.com/office/powerpoint/2010/main" val="2342281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solidFill>
                  <a:schemeClr val="tx1"/>
                </a:solidFill>
              </a:rPr>
              <a:t>A majority of the parents interviewed said they had struggled to repay their PLUS loans at some point. </a:t>
            </a:r>
          </a:p>
          <a:p>
            <a:endParaRPr lang="en-US" sz="2400" dirty="0"/>
          </a:p>
          <a:p>
            <a:endParaRPr lang="en-US" sz="2400" dirty="0"/>
          </a:p>
          <a:p>
            <a:endParaRPr lang="en-US" sz="2400" dirty="0"/>
          </a:p>
          <a:p>
            <a:endParaRPr lang="en-US" sz="2400" dirty="0"/>
          </a:p>
          <a:p>
            <a:r>
              <a:rPr lang="en-US" sz="2400" dirty="0">
                <a:solidFill>
                  <a:schemeClr val="tx1"/>
                </a:solidFill>
              </a:rPr>
              <a:t>Many parents also were able to help their children repay their loans, or to be a safety net.</a:t>
            </a:r>
          </a:p>
          <a:p>
            <a:endParaRPr lang="en-US" dirty="0"/>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solidFill>
                  <a:schemeClr val="tx1"/>
                </a:solidFill>
              </a:rPr>
              <a:t>Findings</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p:txBody>
          <a:bodyPr/>
          <a:lstStyle/>
          <a:p>
            <a:r>
              <a:rPr lang="en-US" dirty="0">
                <a:solidFill>
                  <a:schemeClr val="tx1"/>
                </a:solidFill>
              </a:rPr>
              <a:t>Do Parents Struggle With Loan Payments?</a:t>
            </a:r>
          </a:p>
        </p:txBody>
      </p:sp>
      <p:pic>
        <p:nvPicPr>
          <p:cNvPr id="9" name="Picture 8">
            <a:extLst>
              <a:ext uri="{FF2B5EF4-FFF2-40B4-BE49-F238E27FC236}">
                <a16:creationId xmlns:a16="http://schemas.microsoft.com/office/drawing/2014/main" id="{9A32114E-0300-4BB8-A45E-CFD09EFE2838}"/>
              </a:ext>
            </a:extLst>
          </p:cNvPr>
          <p:cNvPicPr>
            <a:picLocks noChangeAspect="1"/>
          </p:cNvPicPr>
          <p:nvPr/>
        </p:nvPicPr>
        <p:blipFill>
          <a:blip r:embed="rId3"/>
          <a:stretch>
            <a:fillRect/>
          </a:stretch>
        </p:blipFill>
        <p:spPr>
          <a:xfrm>
            <a:off x="1242560" y="5252244"/>
            <a:ext cx="7272790" cy="924719"/>
          </a:xfrm>
          <a:prstGeom prst="rect">
            <a:avLst/>
          </a:prstGeom>
        </p:spPr>
      </p:pic>
      <p:pic>
        <p:nvPicPr>
          <p:cNvPr id="10" name="Picture 9">
            <a:extLst>
              <a:ext uri="{FF2B5EF4-FFF2-40B4-BE49-F238E27FC236}">
                <a16:creationId xmlns:a16="http://schemas.microsoft.com/office/drawing/2014/main" id="{BA9C95DB-A70A-4CF6-975B-6A14D9CD3D28}"/>
              </a:ext>
            </a:extLst>
          </p:cNvPr>
          <p:cNvPicPr>
            <a:picLocks noChangeAspect="1"/>
          </p:cNvPicPr>
          <p:nvPr/>
        </p:nvPicPr>
        <p:blipFill>
          <a:blip r:embed="rId4"/>
          <a:stretch>
            <a:fillRect/>
          </a:stretch>
        </p:blipFill>
        <p:spPr>
          <a:xfrm>
            <a:off x="445452" y="5322692"/>
            <a:ext cx="795880" cy="783821"/>
          </a:xfrm>
          <a:prstGeom prst="rect">
            <a:avLst/>
          </a:prstGeom>
        </p:spPr>
      </p:pic>
      <p:pic>
        <p:nvPicPr>
          <p:cNvPr id="11" name="Picture 10">
            <a:extLst>
              <a:ext uri="{FF2B5EF4-FFF2-40B4-BE49-F238E27FC236}">
                <a16:creationId xmlns:a16="http://schemas.microsoft.com/office/drawing/2014/main" id="{C46F17DE-CDD4-4214-BBE7-366570CCCA68}"/>
              </a:ext>
            </a:extLst>
          </p:cNvPr>
          <p:cNvPicPr>
            <a:picLocks noChangeAspect="1"/>
          </p:cNvPicPr>
          <p:nvPr/>
        </p:nvPicPr>
        <p:blipFill>
          <a:blip r:embed="rId5"/>
          <a:stretch>
            <a:fillRect/>
          </a:stretch>
        </p:blipFill>
        <p:spPr>
          <a:xfrm>
            <a:off x="451921" y="2686929"/>
            <a:ext cx="8201463" cy="1491175"/>
          </a:xfrm>
          <a:prstGeom prst="rect">
            <a:avLst/>
          </a:prstGeom>
        </p:spPr>
      </p:pic>
    </p:spTree>
    <p:extLst>
      <p:ext uri="{BB962C8B-B14F-4D97-AF65-F5344CB8AC3E}">
        <p14:creationId xmlns:p14="http://schemas.microsoft.com/office/powerpoint/2010/main" val="589982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Emergency aid programs can reduce the reliance on PLUS borrowing to address emergency situations.</a:t>
            </a:r>
          </a:p>
          <a:p>
            <a:r>
              <a:rPr lang="en-US" sz="2400" dirty="0"/>
              <a:t>Increase funding for MSIs to enable more institutional grants for needy students.</a:t>
            </a:r>
          </a:p>
          <a:p>
            <a:r>
              <a:rPr lang="en-US" sz="2400" dirty="0"/>
              <a:t>Strengthen student support efforts – FAFSA awareness, behavioral nudges, financial coaching, data analytics</a:t>
            </a:r>
          </a:p>
          <a:p>
            <a:r>
              <a:rPr lang="en-US" sz="2400" dirty="0"/>
              <a:t>Redirect federal and state grant eligibility to better address zero EFC students</a:t>
            </a:r>
          </a:p>
          <a:p>
            <a:endParaRPr lang="en-US" dirty="0"/>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Research to Practice</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a:xfrm>
            <a:off x="126999" y="1093789"/>
            <a:ext cx="7804691" cy="511276"/>
          </a:xfrm>
        </p:spPr>
        <p:txBody>
          <a:bodyPr/>
          <a:lstStyle/>
          <a:p>
            <a:r>
              <a:rPr lang="en-US" dirty="0"/>
              <a:t>Narrow the Gap in College Costs and Available Aid</a:t>
            </a:r>
          </a:p>
        </p:txBody>
      </p:sp>
    </p:spTree>
    <p:extLst>
      <p:ext uri="{BB962C8B-B14F-4D97-AF65-F5344CB8AC3E}">
        <p14:creationId xmlns:p14="http://schemas.microsoft.com/office/powerpoint/2010/main" val="63345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3627A-0015-4E0F-B11D-991472C1BF31}"/>
              </a:ext>
            </a:extLst>
          </p:cNvPr>
          <p:cNvSpPr>
            <a:spLocks noGrp="1"/>
          </p:cNvSpPr>
          <p:nvPr>
            <p:ph idx="1"/>
          </p:nvPr>
        </p:nvSpPr>
        <p:spPr/>
        <p:txBody>
          <a:bodyPr/>
          <a:lstStyle/>
          <a:p>
            <a:r>
              <a:rPr lang="en-US" sz="2400" dirty="0"/>
              <a:t>Design informational materials and provide parent workshops about the Parent PLUS loan program.</a:t>
            </a:r>
          </a:p>
          <a:p>
            <a:r>
              <a:rPr lang="en-US" sz="2400" dirty="0"/>
              <a:t>Consider including parents in behavioral nudge campaigns.</a:t>
            </a:r>
          </a:p>
          <a:p>
            <a:r>
              <a:rPr lang="en-US" sz="2400" dirty="0"/>
              <a:t>Provide realistic expectations of the cost of attendance, including for future years.</a:t>
            </a:r>
          </a:p>
          <a:p>
            <a:r>
              <a:rPr lang="en-US" sz="2400" dirty="0"/>
              <a:t>Initiate a program to guarantee or freeze tuition costs.</a:t>
            </a:r>
          </a:p>
          <a:p>
            <a:r>
              <a:rPr lang="en-US" sz="2400" dirty="0"/>
              <a:t>Work with local employers and financial counseling firms to include information about PLUS loans in retirement planning sessions.</a:t>
            </a:r>
          </a:p>
          <a:p>
            <a:endParaRPr lang="en-US" dirty="0"/>
          </a:p>
          <a:p>
            <a:endParaRPr lang="en-US" sz="2400" dirty="0"/>
          </a:p>
          <a:p>
            <a:pPr marL="0" indent="0">
              <a:buNone/>
            </a:pPr>
            <a:endParaRPr lang="en-US" dirty="0"/>
          </a:p>
        </p:txBody>
      </p:sp>
      <p:sp>
        <p:nvSpPr>
          <p:cNvPr id="3" name="Title 2">
            <a:extLst>
              <a:ext uri="{FF2B5EF4-FFF2-40B4-BE49-F238E27FC236}">
                <a16:creationId xmlns:a16="http://schemas.microsoft.com/office/drawing/2014/main" id="{44DCE837-E589-4F87-8118-64018A48600A}"/>
              </a:ext>
            </a:extLst>
          </p:cNvPr>
          <p:cNvSpPr>
            <a:spLocks noGrp="1"/>
          </p:cNvSpPr>
          <p:nvPr>
            <p:ph type="title"/>
          </p:nvPr>
        </p:nvSpPr>
        <p:spPr/>
        <p:txBody>
          <a:bodyPr/>
          <a:lstStyle/>
          <a:p>
            <a:r>
              <a:rPr lang="en-US" dirty="0"/>
              <a:t>Research to Practice</a:t>
            </a:r>
          </a:p>
        </p:txBody>
      </p:sp>
      <p:sp>
        <p:nvSpPr>
          <p:cNvPr id="4" name="Text Placeholder 3">
            <a:extLst>
              <a:ext uri="{FF2B5EF4-FFF2-40B4-BE49-F238E27FC236}">
                <a16:creationId xmlns:a16="http://schemas.microsoft.com/office/drawing/2014/main" id="{91A55CE6-86CC-410E-9836-EF554D894A78}"/>
              </a:ext>
            </a:extLst>
          </p:cNvPr>
          <p:cNvSpPr>
            <a:spLocks noGrp="1"/>
          </p:cNvSpPr>
          <p:nvPr>
            <p:ph type="body" sz="quarter" idx="11"/>
          </p:nvPr>
        </p:nvSpPr>
        <p:spPr>
          <a:xfrm>
            <a:off x="126999" y="1093789"/>
            <a:ext cx="7804691" cy="511276"/>
          </a:xfrm>
        </p:spPr>
        <p:txBody>
          <a:bodyPr/>
          <a:lstStyle/>
          <a:p>
            <a:r>
              <a:rPr lang="en-US" dirty="0"/>
              <a:t>Improve Understanding of Rights and Obligations</a:t>
            </a:r>
          </a:p>
        </p:txBody>
      </p:sp>
    </p:spTree>
    <p:extLst>
      <p:ext uri="{BB962C8B-B14F-4D97-AF65-F5344CB8AC3E}">
        <p14:creationId xmlns:p14="http://schemas.microsoft.com/office/powerpoint/2010/main" val="170531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DC0E7E-E5B8-4994-BD1F-C313619CB45B}"/>
              </a:ext>
            </a:extLst>
          </p:cNvPr>
          <p:cNvSpPr>
            <a:spLocks noGrp="1"/>
          </p:cNvSpPr>
          <p:nvPr>
            <p:ph idx="1"/>
          </p:nvPr>
        </p:nvSpPr>
        <p:spPr>
          <a:xfrm>
            <a:off x="628650" y="1364974"/>
            <a:ext cx="7886700" cy="4811989"/>
          </a:xfrm>
        </p:spPr>
        <p:txBody>
          <a:bodyPr/>
          <a:lstStyle/>
          <a:p>
            <a:r>
              <a:rPr lang="en-US" sz="2000" dirty="0"/>
              <a:t>Trellis Research provides colleges and policymakers insight into student success through the lens of college affordability. </a:t>
            </a:r>
          </a:p>
          <a:p>
            <a:pPr marL="0" indent="0">
              <a:buNone/>
            </a:pPr>
            <a:endParaRPr lang="en-US" sz="2000" dirty="0"/>
          </a:p>
          <a:p>
            <a:r>
              <a:rPr lang="en-US" sz="2000" dirty="0"/>
              <a:t>We invite you to visit our library of publications at </a:t>
            </a:r>
            <a:r>
              <a:rPr lang="en-US" sz="2000" u="sng" dirty="0">
                <a:hlinkClick r:id="rId3"/>
              </a:rPr>
              <a:t>www.trelliscompany.org/research</a:t>
            </a:r>
            <a:r>
              <a:rPr lang="en-US" sz="2000" dirty="0"/>
              <a:t>.</a:t>
            </a:r>
          </a:p>
          <a:p>
            <a:endParaRPr lang="en-US" sz="2000" dirty="0"/>
          </a:p>
          <a:p>
            <a:r>
              <a:rPr lang="en-US" sz="2000" dirty="0"/>
              <a:t>Please follow us on Twitter @</a:t>
            </a:r>
            <a:r>
              <a:rPr lang="en-US" sz="2000" dirty="0" err="1"/>
              <a:t>TrellisResearch</a:t>
            </a:r>
            <a:r>
              <a:rPr lang="en-US" sz="2000" dirty="0"/>
              <a:t> for notifications of new research publications and discussions of a variety of higher education topics. </a:t>
            </a:r>
          </a:p>
          <a:p>
            <a:endParaRPr lang="en-US" sz="2000" dirty="0"/>
          </a:p>
          <a:p>
            <a:r>
              <a:rPr lang="en-US" sz="2000" dirty="0"/>
              <a:t>We collaborated with Wenhua Di from the Federal Reserve Bank of Dallas for this research. The views expressed in the report are the authors’ and do not represent the views of the Federal Reserve Bank of Dallas or the Federal Reserve System</a:t>
            </a:r>
          </a:p>
        </p:txBody>
      </p:sp>
      <p:sp>
        <p:nvSpPr>
          <p:cNvPr id="3" name="Title 2">
            <a:extLst>
              <a:ext uri="{FF2B5EF4-FFF2-40B4-BE49-F238E27FC236}">
                <a16:creationId xmlns:a16="http://schemas.microsoft.com/office/drawing/2014/main" id="{26B48BB9-F243-40F7-AAF3-9237E1CF4DA2}"/>
              </a:ext>
            </a:extLst>
          </p:cNvPr>
          <p:cNvSpPr>
            <a:spLocks noGrp="1"/>
          </p:cNvSpPr>
          <p:nvPr>
            <p:ph type="title"/>
          </p:nvPr>
        </p:nvSpPr>
        <p:spPr/>
        <p:txBody>
          <a:bodyPr/>
          <a:lstStyle/>
          <a:p>
            <a:r>
              <a:rPr lang="en-US" dirty="0"/>
              <a:t>About Trellis Research</a:t>
            </a:r>
          </a:p>
        </p:txBody>
      </p:sp>
    </p:spTree>
    <p:extLst>
      <p:ext uri="{BB962C8B-B14F-4D97-AF65-F5344CB8AC3E}">
        <p14:creationId xmlns:p14="http://schemas.microsoft.com/office/powerpoint/2010/main" val="1731743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0A0BEA72-381B-4607-BDFD-EC9D4DEBF477}"/>
              </a:ext>
            </a:extLst>
          </p:cNvPr>
          <p:cNvSpPr>
            <a:spLocks noGrp="1"/>
          </p:cNvSpPr>
          <p:nvPr>
            <p:ph type="title"/>
          </p:nvPr>
        </p:nvSpPr>
        <p:spPr>
          <a:xfrm>
            <a:off x="628650" y="172729"/>
            <a:ext cx="7886700" cy="792163"/>
          </a:xfrm>
        </p:spPr>
        <p:txBody>
          <a:bodyPr/>
          <a:lstStyle/>
          <a:p>
            <a:pPr algn="ctr" eaLnBrk="1" hangingPunct="1">
              <a:defRPr/>
            </a:pPr>
            <a:r>
              <a:rPr lang="en-US" altLang="en-US" b="1" dirty="0"/>
              <a:t>Questions?</a:t>
            </a:r>
            <a:endParaRPr lang="en-US" altLang="en-US" dirty="0"/>
          </a:p>
        </p:txBody>
      </p:sp>
      <p:sp>
        <p:nvSpPr>
          <p:cNvPr id="12292" name="Text Placeholder 3">
            <a:extLst>
              <a:ext uri="{FF2B5EF4-FFF2-40B4-BE49-F238E27FC236}">
                <a16:creationId xmlns:a16="http://schemas.microsoft.com/office/drawing/2014/main" id="{0FFC6036-614E-44C6-8D52-A1807980A592}"/>
              </a:ext>
            </a:extLst>
          </p:cNvPr>
          <p:cNvSpPr>
            <a:spLocks noGrp="1"/>
          </p:cNvSpPr>
          <p:nvPr>
            <p:ph type="body" sz="quarter" idx="11"/>
          </p:nvPr>
        </p:nvSpPr>
        <p:spPr>
          <a:xfrm>
            <a:off x="1060450" y="1327476"/>
            <a:ext cx="7023100" cy="5152031"/>
          </a:xfrm>
        </p:spPr>
        <p:txBody>
          <a:bodyPr/>
          <a:lstStyle/>
          <a:p>
            <a:pPr eaLnBrk="1" hangingPunct="1">
              <a:defRPr/>
            </a:pPr>
            <a:endParaRPr lang="en-US" altLang="en-US" sz="2400" dirty="0"/>
          </a:p>
          <a:p>
            <a:pPr eaLnBrk="1" hangingPunct="1">
              <a:defRPr/>
            </a:pPr>
            <a:r>
              <a:rPr lang="en-US" altLang="en-US" sz="2400" u="sng" dirty="0"/>
              <a:t>Contact Info:</a:t>
            </a:r>
          </a:p>
          <a:p>
            <a:pPr eaLnBrk="1" hangingPunct="1">
              <a:defRPr/>
            </a:pPr>
            <a:endParaRPr lang="en-US" altLang="en-US" sz="1600" dirty="0"/>
          </a:p>
          <a:p>
            <a:pPr eaLnBrk="1" hangingPunct="1">
              <a:defRPr/>
            </a:pPr>
            <a:r>
              <a:rPr lang="en-US" altLang="en-US" sz="2400" dirty="0"/>
              <a:t>Jeff Webster, Director of Research</a:t>
            </a:r>
          </a:p>
          <a:p>
            <a:pPr eaLnBrk="1" hangingPunct="1">
              <a:defRPr/>
            </a:pPr>
            <a:r>
              <a:rPr lang="en-US" altLang="en-US" sz="1600" dirty="0">
                <a:hlinkClick r:id="rId3"/>
              </a:rPr>
              <a:t>Jeff.Webster@trelliscompany.org</a:t>
            </a:r>
            <a:endParaRPr lang="en-US" altLang="en-US" sz="1600" dirty="0"/>
          </a:p>
          <a:p>
            <a:pPr eaLnBrk="1" hangingPunct="1">
              <a:defRPr/>
            </a:pPr>
            <a:endParaRPr lang="en-US" altLang="en-US" sz="1600" dirty="0"/>
          </a:p>
          <a:p>
            <a:pPr eaLnBrk="1" hangingPunct="1">
              <a:defRPr/>
            </a:pPr>
            <a:r>
              <a:rPr lang="en-US" altLang="en-US" sz="2400" dirty="0"/>
              <a:t>Carla Fletcher, Senior Research Analyst</a:t>
            </a:r>
          </a:p>
          <a:p>
            <a:pPr eaLnBrk="1" hangingPunct="1">
              <a:defRPr/>
            </a:pPr>
            <a:r>
              <a:rPr lang="en-US" altLang="en-US" sz="1600" dirty="0">
                <a:hlinkClick r:id="rId4"/>
              </a:rPr>
              <a:t>Carla.Fletcher@trelliscompany.org</a:t>
            </a:r>
            <a:r>
              <a:rPr lang="en-US" altLang="en-US" sz="1600" dirty="0"/>
              <a:t> </a:t>
            </a:r>
          </a:p>
          <a:p>
            <a:pPr eaLnBrk="1" hangingPunct="1">
              <a:defRPr/>
            </a:pPr>
            <a:endParaRPr lang="en-US" altLang="en-US" sz="1600" dirty="0"/>
          </a:p>
          <a:p>
            <a:pPr eaLnBrk="1" hangingPunct="1">
              <a:defRPr/>
            </a:pPr>
            <a:r>
              <a:rPr lang="en-US" altLang="en-US" sz="2400" dirty="0"/>
              <a:t>Wenhua Di, Senior Research Economist</a:t>
            </a:r>
          </a:p>
          <a:p>
            <a:pPr eaLnBrk="1" hangingPunct="1">
              <a:defRPr/>
            </a:pPr>
            <a:r>
              <a:rPr lang="en-US" altLang="en-US" sz="1600" dirty="0">
                <a:hlinkClick r:id="rId5"/>
              </a:rPr>
              <a:t>Wenhua.Di@dal.frb.org</a:t>
            </a:r>
            <a:endParaRPr lang="en-US" altLang="en-US" sz="1600" dirty="0"/>
          </a:p>
          <a:p>
            <a:pPr eaLnBrk="1" hangingPunct="1">
              <a:defRPr/>
            </a:pPr>
            <a:endParaRPr lang="en-US" altLang="en-US" sz="1600" dirty="0"/>
          </a:p>
        </p:txBody>
      </p:sp>
      <p:sp>
        <p:nvSpPr>
          <p:cNvPr id="3" name="Rectangle 2">
            <a:extLst>
              <a:ext uri="{FF2B5EF4-FFF2-40B4-BE49-F238E27FC236}">
                <a16:creationId xmlns:a16="http://schemas.microsoft.com/office/drawing/2014/main" id="{3C8BD2F1-A8CB-4CA5-9AB5-E44EEF873C64}"/>
              </a:ext>
            </a:extLst>
          </p:cNvPr>
          <p:cNvSpPr/>
          <p:nvPr/>
        </p:nvSpPr>
        <p:spPr>
          <a:xfrm>
            <a:off x="1060450" y="1131534"/>
            <a:ext cx="7564935" cy="480131"/>
          </a:xfrm>
          <a:prstGeom prst="rect">
            <a:avLst/>
          </a:prstGeom>
        </p:spPr>
        <p:txBody>
          <a:bodyPr wrap="square">
            <a:spAutoFit/>
          </a:bodyPr>
          <a:lstStyle/>
          <a:p>
            <a:pPr lvl="0" defTabSz="914400" eaLnBrk="1" hangingPunct="1">
              <a:lnSpc>
                <a:spcPct val="90000"/>
              </a:lnSpc>
              <a:spcBef>
                <a:spcPts val="1000"/>
              </a:spcBef>
              <a:defRPr/>
            </a:pPr>
            <a:r>
              <a:rPr lang="en-US" altLang="en-US" sz="2800" dirty="0">
                <a:solidFill>
                  <a:srgbClr val="203864"/>
                </a:solidFill>
                <a:latin typeface="Calibri Light" panose="020F0302020204030204"/>
              </a:rPr>
              <a:t>Please follow us on Twitter: @</a:t>
            </a:r>
            <a:r>
              <a:rPr lang="en-US" altLang="en-US" sz="2800" dirty="0" err="1">
                <a:solidFill>
                  <a:srgbClr val="203864"/>
                </a:solidFill>
                <a:latin typeface="Calibri Light" panose="020F0302020204030204"/>
              </a:rPr>
              <a:t>TrellisResearch</a:t>
            </a:r>
            <a:endParaRPr lang="en-US" altLang="en-US" sz="2800" dirty="0">
              <a:solidFill>
                <a:srgbClr val="203864"/>
              </a:solidFill>
              <a:latin typeface="Calibri Light" panose="020F030202020403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D3C905-CDDA-4ACD-A3FA-D672F53D3268}"/>
              </a:ext>
            </a:extLst>
          </p:cNvPr>
          <p:cNvPicPr>
            <a:picLocks noChangeAspect="1"/>
          </p:cNvPicPr>
          <p:nvPr/>
        </p:nvPicPr>
        <p:blipFill rotWithShape="1">
          <a:blip r:embed="rId3"/>
          <a:srcRect l="4023" r="1311" b="1"/>
          <a:stretch/>
        </p:blipFill>
        <p:spPr>
          <a:xfrm>
            <a:off x="-23"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DFB8E68-A0B5-484D-BB3A-BBB0E63F4D9A}"/>
              </a:ext>
            </a:extLst>
          </p:cNvPr>
          <p:cNvSpPr>
            <a:spLocks noGrp="1"/>
          </p:cNvSpPr>
          <p:nvPr>
            <p:ph type="title"/>
          </p:nvPr>
        </p:nvSpPr>
        <p:spPr>
          <a:xfrm>
            <a:off x="-1" y="5317240"/>
            <a:ext cx="9143979" cy="744836"/>
          </a:xfrm>
          <a:solidFill>
            <a:srgbClr val="203864"/>
          </a:solidFill>
        </p:spPr>
        <p:txBody>
          <a:bodyPr vert="horz" lIns="91440" tIns="45720" rIns="91440" bIns="45720" rtlCol="0" anchor="ctr">
            <a:normAutofit fontScale="90000"/>
          </a:bodyPr>
          <a:lstStyle/>
          <a:p>
            <a:pPr algn="ctr" eaLnBrk="1" hangingPunct="1"/>
            <a:r>
              <a:rPr lang="en-US" sz="3100" dirty="0"/>
              <a:t>PLUS Borrowing in Texas: Repayment Expectations, Experience, and Hindsight by Minority-Serving Institution Status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94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0A0BEA72-381B-4607-BDFD-EC9D4DEBF477}"/>
              </a:ext>
            </a:extLst>
          </p:cNvPr>
          <p:cNvSpPr>
            <a:spLocks noGrp="1"/>
          </p:cNvSpPr>
          <p:nvPr>
            <p:ph type="title"/>
          </p:nvPr>
        </p:nvSpPr>
        <p:spPr>
          <a:xfrm>
            <a:off x="44450" y="200025"/>
            <a:ext cx="7886700" cy="792163"/>
          </a:xfrm>
        </p:spPr>
        <p:txBody>
          <a:bodyPr/>
          <a:lstStyle/>
          <a:p>
            <a:pPr eaLnBrk="1" hangingPunct="1">
              <a:defRPr/>
            </a:pPr>
            <a:r>
              <a:rPr lang="en-US" altLang="en-US" dirty="0"/>
              <a:t>Parent PLUS History</a:t>
            </a:r>
          </a:p>
        </p:txBody>
      </p:sp>
      <p:sp>
        <p:nvSpPr>
          <p:cNvPr id="3" name="Content Placeholder 2">
            <a:extLst>
              <a:ext uri="{FF2B5EF4-FFF2-40B4-BE49-F238E27FC236}">
                <a16:creationId xmlns:a16="http://schemas.microsoft.com/office/drawing/2014/main" id="{A5E7CC80-179F-4C57-A465-D0FBDDEA5D8D}"/>
              </a:ext>
            </a:extLst>
          </p:cNvPr>
          <p:cNvSpPr>
            <a:spLocks noGrp="1"/>
          </p:cNvSpPr>
          <p:nvPr>
            <p:ph idx="1"/>
          </p:nvPr>
        </p:nvSpPr>
        <p:spPr/>
        <p:txBody>
          <a:bodyPr/>
          <a:lstStyle/>
          <a:p>
            <a:r>
              <a:rPr lang="en-US" dirty="0"/>
              <a:t>1980: Parent PLUS program introduced</a:t>
            </a:r>
          </a:p>
          <a:p>
            <a:endParaRPr lang="en-US" dirty="0"/>
          </a:p>
          <a:p>
            <a:r>
              <a:rPr lang="en-US" dirty="0"/>
              <a:t>1993: Annual and lifetime maximum limits lifted to allow borrowing up to the cost of attendance</a:t>
            </a:r>
          </a:p>
          <a:p>
            <a:endParaRPr lang="en-US" dirty="0"/>
          </a:p>
          <a:p>
            <a:r>
              <a:rPr lang="en-US" dirty="0"/>
              <a:t>2011: Underwriting standards tightened, resulting in an increase in loan denials (later changed to be less stringent)</a:t>
            </a:r>
          </a:p>
        </p:txBody>
      </p:sp>
    </p:spTree>
    <p:extLst>
      <p:ext uri="{BB962C8B-B14F-4D97-AF65-F5344CB8AC3E}">
        <p14:creationId xmlns:p14="http://schemas.microsoft.com/office/powerpoint/2010/main" val="168228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0A0BEA72-381B-4607-BDFD-EC9D4DEBF477}"/>
              </a:ext>
            </a:extLst>
          </p:cNvPr>
          <p:cNvSpPr>
            <a:spLocks noGrp="1"/>
          </p:cNvSpPr>
          <p:nvPr>
            <p:ph type="title"/>
          </p:nvPr>
        </p:nvSpPr>
        <p:spPr>
          <a:xfrm>
            <a:off x="44450" y="200025"/>
            <a:ext cx="7886700" cy="792163"/>
          </a:xfrm>
        </p:spPr>
        <p:txBody>
          <a:bodyPr/>
          <a:lstStyle/>
          <a:p>
            <a:pPr eaLnBrk="1" hangingPunct="1">
              <a:defRPr/>
            </a:pPr>
            <a:r>
              <a:rPr lang="en-US" altLang="en-US" dirty="0"/>
              <a:t>Parent PLUS History</a:t>
            </a:r>
          </a:p>
        </p:txBody>
      </p:sp>
      <p:graphicFrame>
        <p:nvGraphicFramePr>
          <p:cNvPr id="6" name="Content Placeholder 5">
            <a:extLst>
              <a:ext uri="{FF2B5EF4-FFF2-40B4-BE49-F238E27FC236}">
                <a16:creationId xmlns:a16="http://schemas.microsoft.com/office/drawing/2014/main" id="{81DC50A3-1435-41CD-B6FB-F4FA054A877E}"/>
              </a:ext>
            </a:extLst>
          </p:cNvPr>
          <p:cNvGraphicFramePr>
            <a:graphicFrameLocks noGrp="1"/>
          </p:cNvGraphicFramePr>
          <p:nvPr>
            <p:ph idx="1"/>
            <p:extLst>
              <p:ext uri="{D42A27DB-BD31-4B8C-83A1-F6EECF244321}">
                <p14:modId xmlns:p14="http://schemas.microsoft.com/office/powerpoint/2010/main" val="4050986830"/>
              </p:ext>
            </p:extLst>
          </p:nvPr>
        </p:nvGraphicFramePr>
        <p:xfrm>
          <a:off x="368852" y="1258750"/>
          <a:ext cx="8406296" cy="46384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5309AB8-5E2D-4BDF-B424-73E8C35F397D}"/>
              </a:ext>
            </a:extLst>
          </p:cNvPr>
          <p:cNvSpPr txBox="1"/>
          <p:nvPr/>
        </p:nvSpPr>
        <p:spPr>
          <a:xfrm>
            <a:off x="368852" y="5897217"/>
            <a:ext cx="8152296" cy="276999"/>
          </a:xfrm>
          <a:prstGeom prst="rect">
            <a:avLst/>
          </a:prstGeom>
          <a:noFill/>
        </p:spPr>
        <p:txBody>
          <a:bodyPr wrap="square" rtlCol="0">
            <a:spAutoFit/>
          </a:bodyPr>
          <a:lstStyle/>
          <a:p>
            <a:r>
              <a:rPr lang="en-US" sz="1200" dirty="0"/>
              <a:t>Source: The College Board, “Trends in College Pricing 2018”</a:t>
            </a:r>
          </a:p>
        </p:txBody>
      </p:sp>
    </p:spTree>
    <p:extLst>
      <p:ext uri="{BB962C8B-B14F-4D97-AF65-F5344CB8AC3E}">
        <p14:creationId xmlns:p14="http://schemas.microsoft.com/office/powerpoint/2010/main" val="296732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0A0BEA72-381B-4607-BDFD-EC9D4DEBF477}"/>
              </a:ext>
            </a:extLst>
          </p:cNvPr>
          <p:cNvSpPr>
            <a:spLocks noGrp="1"/>
          </p:cNvSpPr>
          <p:nvPr>
            <p:ph type="title"/>
          </p:nvPr>
        </p:nvSpPr>
        <p:spPr>
          <a:xfrm>
            <a:off x="44450" y="200025"/>
            <a:ext cx="7886700" cy="792163"/>
          </a:xfrm>
        </p:spPr>
        <p:txBody>
          <a:bodyPr/>
          <a:lstStyle/>
          <a:p>
            <a:pPr eaLnBrk="1" hangingPunct="1">
              <a:defRPr/>
            </a:pPr>
            <a:r>
              <a:rPr lang="en-US" altLang="en-US" dirty="0"/>
              <a:t>Parent PLUS History</a:t>
            </a:r>
          </a:p>
        </p:txBody>
      </p:sp>
      <p:graphicFrame>
        <p:nvGraphicFramePr>
          <p:cNvPr id="7" name="Content Placeholder 6">
            <a:extLst>
              <a:ext uri="{FF2B5EF4-FFF2-40B4-BE49-F238E27FC236}">
                <a16:creationId xmlns:a16="http://schemas.microsoft.com/office/drawing/2014/main" id="{7278462B-3E43-4C02-BED6-50C2A435C892}"/>
              </a:ext>
            </a:extLst>
          </p:cNvPr>
          <p:cNvGraphicFramePr>
            <a:graphicFrameLocks noGrp="1"/>
          </p:cNvGraphicFramePr>
          <p:nvPr>
            <p:ph idx="1"/>
            <p:extLst>
              <p:ext uri="{D42A27DB-BD31-4B8C-83A1-F6EECF244321}">
                <p14:modId xmlns:p14="http://schemas.microsoft.com/office/powerpoint/2010/main" val="2980835981"/>
              </p:ext>
            </p:extLst>
          </p:nvPr>
        </p:nvGraphicFramePr>
        <p:xfrm>
          <a:off x="805794" y="1224237"/>
          <a:ext cx="7532411" cy="46701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626B3F5-09D1-4E5F-94E4-6DC3205E9C71}"/>
              </a:ext>
            </a:extLst>
          </p:cNvPr>
          <p:cNvSpPr txBox="1"/>
          <p:nvPr/>
        </p:nvSpPr>
        <p:spPr>
          <a:xfrm>
            <a:off x="516834" y="6016486"/>
            <a:ext cx="8110330" cy="461665"/>
          </a:xfrm>
          <a:prstGeom prst="rect">
            <a:avLst/>
          </a:prstGeom>
          <a:noFill/>
        </p:spPr>
        <p:txBody>
          <a:bodyPr wrap="square" rtlCol="0">
            <a:spAutoFit/>
          </a:bodyPr>
          <a:lstStyle/>
          <a:p>
            <a:r>
              <a:rPr lang="en-US" sz="1200" dirty="0"/>
              <a:t>Source: Looney &amp; Lee 2018 report in Brookings, “Parents are borrowing more and more to send their kids to college – and many are struggling to repay”</a:t>
            </a:r>
          </a:p>
        </p:txBody>
      </p:sp>
    </p:spTree>
    <p:extLst>
      <p:ext uri="{BB962C8B-B14F-4D97-AF65-F5344CB8AC3E}">
        <p14:creationId xmlns:p14="http://schemas.microsoft.com/office/powerpoint/2010/main" val="250476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0A0BEA72-381B-4607-BDFD-EC9D4DEBF477}"/>
              </a:ext>
            </a:extLst>
          </p:cNvPr>
          <p:cNvSpPr>
            <a:spLocks noGrp="1"/>
          </p:cNvSpPr>
          <p:nvPr>
            <p:ph type="title"/>
          </p:nvPr>
        </p:nvSpPr>
        <p:spPr>
          <a:xfrm>
            <a:off x="44450" y="200025"/>
            <a:ext cx="7886700" cy="792163"/>
          </a:xfrm>
        </p:spPr>
        <p:txBody>
          <a:bodyPr/>
          <a:lstStyle/>
          <a:p>
            <a:pPr eaLnBrk="1" hangingPunct="1">
              <a:defRPr/>
            </a:pPr>
            <a:r>
              <a:rPr lang="en-US" altLang="en-US" dirty="0"/>
              <a:t>Parent PLUS History</a:t>
            </a:r>
          </a:p>
        </p:txBody>
      </p:sp>
      <p:sp>
        <p:nvSpPr>
          <p:cNvPr id="3" name="TextBox 2">
            <a:extLst>
              <a:ext uri="{FF2B5EF4-FFF2-40B4-BE49-F238E27FC236}">
                <a16:creationId xmlns:a16="http://schemas.microsoft.com/office/drawing/2014/main" id="{F626B3F5-09D1-4E5F-94E4-6DC3205E9C71}"/>
              </a:ext>
            </a:extLst>
          </p:cNvPr>
          <p:cNvSpPr txBox="1"/>
          <p:nvPr/>
        </p:nvSpPr>
        <p:spPr>
          <a:xfrm>
            <a:off x="516835" y="6023588"/>
            <a:ext cx="8110330" cy="276999"/>
          </a:xfrm>
          <a:prstGeom prst="rect">
            <a:avLst/>
          </a:prstGeom>
          <a:noFill/>
        </p:spPr>
        <p:txBody>
          <a:bodyPr wrap="square" rtlCol="0">
            <a:spAutoFit/>
          </a:bodyPr>
          <a:lstStyle/>
          <a:p>
            <a:r>
              <a:rPr lang="en-US" sz="1200" dirty="0"/>
              <a:t>Source: Department of Education, Federal Student Aid, “Title IV Program Volume Reports”</a:t>
            </a:r>
          </a:p>
        </p:txBody>
      </p:sp>
      <p:graphicFrame>
        <p:nvGraphicFramePr>
          <p:cNvPr id="6" name="Content Placeholder 5">
            <a:extLst>
              <a:ext uri="{FF2B5EF4-FFF2-40B4-BE49-F238E27FC236}">
                <a16:creationId xmlns:a16="http://schemas.microsoft.com/office/drawing/2014/main" id="{4F733261-FF2E-4F9B-8870-44F3E07D7B11}"/>
              </a:ext>
            </a:extLst>
          </p:cNvPr>
          <p:cNvGraphicFramePr>
            <a:graphicFrameLocks noGrp="1"/>
          </p:cNvGraphicFramePr>
          <p:nvPr>
            <p:ph idx="1"/>
            <p:extLst>
              <p:ext uri="{D42A27DB-BD31-4B8C-83A1-F6EECF244321}">
                <p14:modId xmlns:p14="http://schemas.microsoft.com/office/powerpoint/2010/main" val="2664057529"/>
              </p:ext>
            </p:extLst>
          </p:nvPr>
        </p:nvGraphicFramePr>
        <p:xfrm>
          <a:off x="628650" y="1253330"/>
          <a:ext cx="7886700" cy="4669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678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0A0BEA72-381B-4607-BDFD-EC9D4DEBF477}"/>
              </a:ext>
            </a:extLst>
          </p:cNvPr>
          <p:cNvSpPr>
            <a:spLocks noGrp="1"/>
          </p:cNvSpPr>
          <p:nvPr>
            <p:ph type="title"/>
          </p:nvPr>
        </p:nvSpPr>
        <p:spPr>
          <a:xfrm>
            <a:off x="44450" y="200025"/>
            <a:ext cx="7886700" cy="792163"/>
          </a:xfrm>
        </p:spPr>
        <p:txBody>
          <a:bodyPr/>
          <a:lstStyle/>
          <a:p>
            <a:pPr eaLnBrk="1" hangingPunct="1">
              <a:defRPr/>
            </a:pPr>
            <a:r>
              <a:rPr lang="en-US" altLang="en-US" dirty="0"/>
              <a:t>Parent PLUS History</a:t>
            </a:r>
          </a:p>
        </p:txBody>
      </p:sp>
      <p:sp>
        <p:nvSpPr>
          <p:cNvPr id="3" name="TextBox 2">
            <a:extLst>
              <a:ext uri="{FF2B5EF4-FFF2-40B4-BE49-F238E27FC236}">
                <a16:creationId xmlns:a16="http://schemas.microsoft.com/office/drawing/2014/main" id="{F626B3F5-09D1-4E5F-94E4-6DC3205E9C71}"/>
              </a:ext>
            </a:extLst>
          </p:cNvPr>
          <p:cNvSpPr txBox="1"/>
          <p:nvPr/>
        </p:nvSpPr>
        <p:spPr>
          <a:xfrm>
            <a:off x="516835" y="5865812"/>
            <a:ext cx="8110330" cy="461665"/>
          </a:xfrm>
          <a:prstGeom prst="rect">
            <a:avLst/>
          </a:prstGeom>
          <a:noFill/>
        </p:spPr>
        <p:txBody>
          <a:bodyPr wrap="square" rtlCol="0">
            <a:spAutoFit/>
          </a:bodyPr>
          <a:lstStyle/>
          <a:p>
            <a:r>
              <a:rPr lang="en-US" sz="1200" dirty="0"/>
              <a:t>Source: Looney &amp; Lee 2018 report in Brookings, “Parents are borrowing more and more to send their kids to college – and many are struggling to repay”</a:t>
            </a:r>
          </a:p>
        </p:txBody>
      </p:sp>
      <p:graphicFrame>
        <p:nvGraphicFramePr>
          <p:cNvPr id="7" name="Content Placeholder 6">
            <a:extLst>
              <a:ext uri="{FF2B5EF4-FFF2-40B4-BE49-F238E27FC236}">
                <a16:creationId xmlns:a16="http://schemas.microsoft.com/office/drawing/2014/main" id="{E0254A84-B1FA-4DCB-AFF5-B73D06883253}"/>
              </a:ext>
            </a:extLst>
          </p:cNvPr>
          <p:cNvGraphicFramePr>
            <a:graphicFrameLocks noGrp="1"/>
          </p:cNvGraphicFramePr>
          <p:nvPr>
            <p:ph idx="1"/>
            <p:extLst>
              <p:ext uri="{D42A27DB-BD31-4B8C-83A1-F6EECF244321}">
                <p14:modId xmlns:p14="http://schemas.microsoft.com/office/powerpoint/2010/main" val="3695856134"/>
              </p:ext>
            </p:extLst>
          </p:nvPr>
        </p:nvGraphicFramePr>
        <p:xfrm>
          <a:off x="628650" y="1253330"/>
          <a:ext cx="7886700" cy="4486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52181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20846</TotalTime>
  <Words>1197</Words>
  <Application>Microsoft Office PowerPoint</Application>
  <PresentationFormat>On-screen Show (4:3)</PresentationFormat>
  <Paragraphs>179</Paragraphs>
  <Slides>31</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Museo 100</vt:lpstr>
      <vt:lpstr>Museo 300</vt:lpstr>
      <vt:lpstr>1_Custom Design</vt:lpstr>
      <vt:lpstr>2_Custom Design</vt:lpstr>
      <vt:lpstr>3_Custom Design</vt:lpstr>
      <vt:lpstr>Parent PLUS Borrowing: Repayment Experiences and Impacts</vt:lpstr>
      <vt:lpstr>About Trellis Company</vt:lpstr>
      <vt:lpstr>About Trellis Research</vt:lpstr>
      <vt:lpstr>PLUS Borrowing in Texas: Repayment Expectations, Experience, and Hindsight by Minority-Serving Institution Status</vt:lpstr>
      <vt:lpstr>Parent PLUS History</vt:lpstr>
      <vt:lpstr>Parent PLUS History</vt:lpstr>
      <vt:lpstr>Parent PLUS History</vt:lpstr>
      <vt:lpstr>Parent PLUS History</vt:lpstr>
      <vt:lpstr>Parent PLUS History</vt:lpstr>
      <vt:lpstr>Methodology</vt:lpstr>
      <vt:lpstr>Methodology</vt:lpstr>
      <vt:lpstr>Analysis Groups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Research to Practice</vt:lpstr>
      <vt:lpstr>Research to Practice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Bellg, Rudy</dc:creator>
  <cp:lastModifiedBy>Fletcher, Carla</cp:lastModifiedBy>
  <cp:revision>654</cp:revision>
  <cp:lastPrinted>2019-08-21T15:02:42Z</cp:lastPrinted>
  <dcterms:created xsi:type="dcterms:W3CDTF">2017-08-24T18:40:15Z</dcterms:created>
  <dcterms:modified xsi:type="dcterms:W3CDTF">2020-02-19T14:11:24Z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